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380" r:id="rId2"/>
    <p:sldId id="462" r:id="rId3"/>
    <p:sldId id="592" r:id="rId4"/>
    <p:sldId id="517" r:id="rId5"/>
    <p:sldId id="290" r:id="rId6"/>
    <p:sldId id="584" r:id="rId7"/>
    <p:sldId id="463" r:id="rId8"/>
    <p:sldId id="755" r:id="rId9"/>
    <p:sldId id="728" r:id="rId10"/>
    <p:sldId id="2146847277" r:id="rId11"/>
    <p:sldId id="2146847278" r:id="rId12"/>
    <p:sldId id="2146846446" r:id="rId13"/>
    <p:sldId id="521" r:id="rId14"/>
    <p:sldId id="2146846447" r:id="rId15"/>
    <p:sldId id="748" r:id="rId16"/>
    <p:sldId id="730" r:id="rId17"/>
    <p:sldId id="607" r:id="rId18"/>
    <p:sldId id="520" r:id="rId19"/>
    <p:sldId id="2146847279" r:id="rId20"/>
    <p:sldId id="2146847280" r:id="rId21"/>
    <p:sldId id="336" r:id="rId22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2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336489-B9D3-4446-86DE-4A88E607F41C}" type="datetimeFigureOut">
              <a:rPr lang="en-NL" smtClean="0"/>
              <a:t>19/12/2025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6B086-A883-4571-9947-8A5CACFA4F3E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84547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>
          <a:extLst>
            <a:ext uri="{FF2B5EF4-FFF2-40B4-BE49-F238E27FC236}">
              <a16:creationId xmlns:a16="http://schemas.microsoft.com/office/drawing/2014/main" id="{4144ACFD-A58A-3216-1C4B-1430F29F2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9:notes">
            <a:extLst>
              <a:ext uri="{FF2B5EF4-FFF2-40B4-BE49-F238E27FC236}">
                <a16:creationId xmlns:a16="http://schemas.microsoft.com/office/drawing/2014/main" id="{482CEC5E-295A-5DBD-FC24-E22B578BD9B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Trainer notes:</a:t>
            </a:r>
            <a:endParaRPr lang="en-GB" sz="100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endParaRPr lang="en-GB" sz="100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GB" sz="1000">
                <a:solidFill>
                  <a:srgbClr val="0B5FBA"/>
                </a:solidFill>
                <a:latin typeface="Roboto"/>
                <a:ea typeface="Roboto"/>
                <a:cs typeface="Roboto"/>
                <a:sym typeface="Roboto"/>
              </a:rPr>
              <a:t>Slides …provide an overview of the fifth and final day of the Face-to-face Training of Trainers. This day is a half-day.</a:t>
            </a:r>
          </a:p>
          <a:p>
            <a:endParaRPr lang="en-GB" sz="100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Exercise: Guiding principles for participation</a:t>
            </a: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At the start of each day, remind the participants of these simple ‘housekeeping’ principles: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Listen carefully, follow along and make your own notes.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Ask the trainers questions or clarifications at any time.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Your own experience is valuable, and we encourage you to share it.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Share and discuss with others during exercises, breaks and reflections. </a:t>
            </a:r>
          </a:p>
          <a:p>
            <a:endParaRPr lang="en-GB" sz="100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100"/>
              <a:buFont typeface="Arial"/>
              <a:buNone/>
            </a:pPr>
            <a:endParaRPr lang="en-GB" sz="100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100"/>
              <a:buFont typeface="Arial"/>
              <a:buChar char="•"/>
            </a:pPr>
            <a:endParaRPr lang="en-GB" sz="100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FBA"/>
              </a:buClr>
              <a:buSzPts val="1100"/>
              <a:buFont typeface="Arial"/>
              <a:buChar char="•"/>
            </a:pPr>
            <a:endParaRPr lang="en-GB" sz="1000">
              <a:solidFill>
                <a:srgbClr val="0B5FBA"/>
              </a:solidFill>
              <a:latin typeface="Roboto"/>
              <a:ea typeface="Roboto"/>
              <a:cs typeface="Roboto"/>
            </a:endParaRPr>
          </a:p>
          <a:p>
            <a:pPr marL="171450" marR="0" lvl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rgbClr val="0B5FBA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171450" marR="0" lvl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lvl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0" name="Google Shape;320;p9:notes">
            <a:extLst>
              <a:ext uri="{FF2B5EF4-FFF2-40B4-BE49-F238E27FC236}">
                <a16:creationId xmlns:a16="http://schemas.microsoft.com/office/drawing/2014/main" id="{B8E6755C-D95F-944E-195B-BA2F6B66B90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73362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27891-C8CE-B5C2-18EF-2BE0F0A54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8942A7-0CCD-D1A7-4535-3BCF712C1D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5F0499-D8A4-0E58-30EB-8C08BFB3D3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7BA9C1-8519-1A94-2CDC-A060ED079DE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325045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b="1"/>
              <a:t>Facilitators notes:</a:t>
            </a:r>
          </a:p>
          <a:p>
            <a:endParaRPr lang="en-GB"/>
          </a:p>
          <a:p>
            <a:r>
              <a:rPr lang="en-GB"/>
              <a:t>Ask the group to reflect on what happens after this Masterclass?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14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71922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3">
          <a:extLst>
            <a:ext uri="{FF2B5EF4-FFF2-40B4-BE49-F238E27FC236}">
              <a16:creationId xmlns:a16="http://schemas.microsoft.com/office/drawing/2014/main" id="{F2CC2576-E457-B861-62B6-54EF5D445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49:notes">
            <a:extLst>
              <a:ext uri="{FF2B5EF4-FFF2-40B4-BE49-F238E27FC236}">
                <a16:creationId xmlns:a16="http://schemas.microsoft.com/office/drawing/2014/main" id="{9D8D0885-DDD8-5F81-0059-D87965F9E12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b="1"/>
              <a:t>Additional exercise - Facilitators notes:</a:t>
            </a:r>
          </a:p>
          <a:p>
            <a:endParaRPr lang="en-GB" b="1"/>
          </a:p>
          <a:p>
            <a:endParaRPr lang="en-GB"/>
          </a:p>
          <a:p>
            <a:r>
              <a:rPr lang="en-GB"/>
              <a:t>This is an individual exercise.</a:t>
            </a:r>
          </a:p>
          <a:p>
            <a:endParaRPr lang="en-GB"/>
          </a:p>
          <a:p>
            <a:r>
              <a:rPr lang="en-GB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Go through the common teaching styles and ask yourself:</a:t>
            </a:r>
          </a:p>
          <a:p>
            <a:endParaRPr lang="en-GB" sz="1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 I prioritize discussion and collaboration, or do I rely more on structured lectures?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How often do I adapt my methods based on learner feedback or needs?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 I encourage self-directed learning, or do I guide learners closely?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What style best fits with me? 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 you want to incorporate more styles of teaching in work?</a:t>
            </a:r>
          </a:p>
          <a:p>
            <a:endParaRPr lang="en-GB" sz="1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endParaRPr lang="en-GB" sz="1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GB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Go back to your learning journal in the facilitator's handbook. What did you note down on learning techniques? </a:t>
            </a:r>
          </a:p>
          <a:p>
            <a:endParaRPr lang="en-GB" sz="1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endParaRPr lang="en-GB" sz="120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GB"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Report your reflections back in plenary and make any notes  in your facilitator's manual.</a:t>
            </a:r>
          </a:p>
          <a:p>
            <a:endParaRPr lang="en-GB"/>
          </a:p>
          <a:p>
            <a:endParaRPr lang="en-GB" b="0"/>
          </a:p>
        </p:txBody>
      </p:sp>
      <p:sp>
        <p:nvSpPr>
          <p:cNvPr id="1025" name="Google Shape;1025;p49:notes">
            <a:extLst>
              <a:ext uri="{FF2B5EF4-FFF2-40B4-BE49-F238E27FC236}">
                <a16:creationId xmlns:a16="http://schemas.microsoft.com/office/drawing/2014/main" id="{2E542E2A-1C08-E928-AB07-6F10B9A4A0D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50662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3">
          <a:extLst>
            <a:ext uri="{FF2B5EF4-FFF2-40B4-BE49-F238E27FC236}">
              <a16:creationId xmlns:a16="http://schemas.microsoft.com/office/drawing/2014/main" id="{3BEAE5B3-1070-550C-3554-03AFEF72F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49:notes">
            <a:extLst>
              <a:ext uri="{FF2B5EF4-FFF2-40B4-BE49-F238E27FC236}">
                <a16:creationId xmlns:a16="http://schemas.microsoft.com/office/drawing/2014/main" id="{70B50751-8718-F1F4-51D7-B6BC31EDD85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b="1"/>
              <a:t>Facilitators notes:</a:t>
            </a:r>
          </a:p>
          <a:p>
            <a:endParaRPr lang="en-GB" b="1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Duration: 45 minutes</a:t>
            </a:r>
            <a:endParaRPr lang="en-GB" b="1"/>
          </a:p>
          <a:p>
            <a:endParaRPr lang="en-GB" b="1"/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This exercise is to learn from learning. </a:t>
            </a:r>
          </a:p>
          <a:p>
            <a:pPr lvl="0"/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Make five tables</a:t>
            </a:r>
          </a:p>
          <a:p>
            <a:pPr lvl="0"/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Each table gets a module to review in detail</a:t>
            </a:r>
          </a:p>
          <a:p>
            <a:pPr lvl="0"/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Ask each table to looking back at the notes</a:t>
            </a:r>
          </a:p>
          <a:p>
            <a:pPr lvl="0"/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Facilitators move from table to table and reflect with participants on what they think went well and what did not go well.</a:t>
            </a:r>
          </a:p>
          <a:p>
            <a:pPr lvl="0"/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Note down all changes needed.</a:t>
            </a: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Ensure that you get good pointers on what still needs to be improved and how to additionally support the facilitators to roll out the training by themselves.</a:t>
            </a:r>
          </a:p>
          <a:p>
            <a:endParaRPr lang="en-GB" b="0"/>
          </a:p>
        </p:txBody>
      </p:sp>
      <p:sp>
        <p:nvSpPr>
          <p:cNvPr id="1025" name="Google Shape;1025;p49:notes">
            <a:extLst>
              <a:ext uri="{FF2B5EF4-FFF2-40B4-BE49-F238E27FC236}">
                <a16:creationId xmlns:a16="http://schemas.microsoft.com/office/drawing/2014/main" id="{969383E0-99F7-F181-005C-1E61F355DE4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74526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3">
          <a:extLst>
            <a:ext uri="{FF2B5EF4-FFF2-40B4-BE49-F238E27FC236}">
              <a16:creationId xmlns:a16="http://schemas.microsoft.com/office/drawing/2014/main" id="{9B34DE5B-0C79-7C21-4A42-3CC469910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49:notes">
            <a:extLst>
              <a:ext uri="{FF2B5EF4-FFF2-40B4-BE49-F238E27FC236}">
                <a16:creationId xmlns:a16="http://schemas.microsoft.com/office/drawing/2014/main" id="{F0173BFF-E6CF-DD84-21A1-869BA525253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b="1"/>
              <a:t>Facilitators notes:</a:t>
            </a:r>
          </a:p>
          <a:p>
            <a:endParaRPr lang="en-GB" b="1"/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This is an individual exercise. Ask participants to list the aspects they need to prepare/improve before providing the Masterclass</a:t>
            </a:r>
          </a:p>
          <a:p>
            <a:pPr lvl="0"/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What do you need to remind yourself to prepare/pay attention to, before providing the Masterclass yourself?</a:t>
            </a:r>
          </a:p>
          <a:p>
            <a:pPr lvl="0"/>
            <a:r>
              <a:rPr lang="en-US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You can use the list made on each module in the previous exercise.</a:t>
            </a: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lvl="0"/>
            <a:r>
              <a:rPr lang="en-US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Write a mail to yourself where you specify what you need to do. </a:t>
            </a: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endParaRPr lang="en-GB" b="1"/>
          </a:p>
          <a:p>
            <a:endParaRPr lang="en-GB" b="0"/>
          </a:p>
        </p:txBody>
      </p:sp>
      <p:sp>
        <p:nvSpPr>
          <p:cNvPr id="1025" name="Google Shape;1025;p49:notes">
            <a:extLst>
              <a:ext uri="{FF2B5EF4-FFF2-40B4-BE49-F238E27FC236}">
                <a16:creationId xmlns:a16="http://schemas.microsoft.com/office/drawing/2014/main" id="{1B95F965-8B09-C7E1-5A0A-9E419DA6D6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11618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A29118-9644-0301-D449-DC0EF91BFF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450BC4-0C2D-017B-5AC2-9BEEE17271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608AF4-0491-219F-6DD5-0AC1095AB4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364E5A-5FF2-C7A8-1F1A-874DF9D02B9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18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48659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>
          <a:extLst>
            <a:ext uri="{FF2B5EF4-FFF2-40B4-BE49-F238E27FC236}">
              <a16:creationId xmlns:a16="http://schemas.microsoft.com/office/drawing/2014/main" id="{856B2CA4-D798-9B24-6940-38189F284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16:notes">
            <a:extLst>
              <a:ext uri="{FF2B5EF4-FFF2-40B4-BE49-F238E27FC236}">
                <a16:creationId xmlns:a16="http://schemas.microsoft.com/office/drawing/2014/main" id="{73B908C3-4BD1-0E7C-68C3-7EE8E4A7EF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GB" b="1"/>
              <a:t>Facilitators notes: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GB"/>
              <a:t>Thank participants for their participation.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GB"/>
              <a:t>Make sure to thank all collaborative partners for their contribution.</a:t>
            </a:r>
            <a:endParaRPr/>
          </a:p>
        </p:txBody>
      </p:sp>
      <p:sp>
        <p:nvSpPr>
          <p:cNvPr id="447" name="Google Shape;447;p16:notes">
            <a:extLst>
              <a:ext uri="{FF2B5EF4-FFF2-40B4-BE49-F238E27FC236}">
                <a16:creationId xmlns:a16="http://schemas.microsoft.com/office/drawing/2014/main" id="{E78C1A8B-49C9-577B-A731-2566468CA3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630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8172F-DB06-754C-860A-524661F665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9E1D4E-7116-9EEE-468D-B6BD718398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1AE51E-9BFB-8B9A-CA3C-DEC50ED311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Trainer notes:</a:t>
            </a:r>
            <a:endParaRPr lang="en-GB"/>
          </a:p>
          <a:p>
            <a:endParaRPr lang="en-GB"/>
          </a:p>
          <a:p>
            <a:r>
              <a:rPr lang="en-GB"/>
              <a:t>Overview of the main content of this presentation.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2BBE39-C904-AEE3-E283-84695447920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29501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>
          <a:extLst>
            <a:ext uri="{FF2B5EF4-FFF2-40B4-BE49-F238E27FC236}">
              <a16:creationId xmlns:a16="http://schemas.microsoft.com/office/drawing/2014/main" id="{B4EC72DF-363B-D9D3-3952-E841A7726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0954ad01f5_0_1:notes">
            <a:extLst>
              <a:ext uri="{FF2B5EF4-FFF2-40B4-BE49-F238E27FC236}">
                <a16:creationId xmlns:a16="http://schemas.microsoft.com/office/drawing/2014/main" id="{EEF2041F-9907-D76D-1BFD-B89CA632DC9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US" sz="1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Trainer notes: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US" sz="10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Here you can acknowledge who contributed to the development of the Masterclass.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endParaRPr lang="en-US" sz="1000">
              <a:solidFill>
                <a:schemeClr val="dk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US" sz="1000">
                <a:solidFill>
                  <a:schemeClr val="dk1"/>
                </a:solidFill>
              </a:rPr>
              <a:t>We would like to acknowledge the following partners and funders involved in designing and delivering the </a:t>
            </a:r>
            <a:r>
              <a:rPr lang="en-GB" sz="1000" b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Climate Resilient Water Services Masterclass (CRWSMC)</a:t>
            </a:r>
            <a:r>
              <a:rPr lang="en-GB" sz="10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sz="1000" b="0">
              <a:solidFill>
                <a:srgbClr val="0B5FBA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 b="1">
              <a:solidFill>
                <a:schemeClr val="dk1"/>
              </a:solidFill>
            </a:endParaRPr>
          </a:p>
        </p:txBody>
      </p:sp>
      <p:sp>
        <p:nvSpPr>
          <p:cNvPr id="110" name="Google Shape;110;g30954ad01f5_0_1:notes">
            <a:extLst>
              <a:ext uri="{FF2B5EF4-FFF2-40B4-BE49-F238E27FC236}">
                <a16:creationId xmlns:a16="http://schemas.microsoft.com/office/drawing/2014/main" id="{E915C1A6-1CCC-6AC1-BFD9-9E00A07A73C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08301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74094D-B86C-E3DA-97D8-43D3FAE742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1C0332-05D1-BD50-D1E6-016739C81E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F59124-C290-FD95-EF08-9D73699F37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0603D3-DD0A-3F61-32EB-B4952E2BE18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028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Trainer notes:</a:t>
            </a:r>
            <a:endParaRPr lang="en-US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This slide provides a summary of what will be taught in </a:t>
            </a:r>
            <a:r>
              <a:rPr lang="en-GB" sz="1200" b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on </a:t>
            </a:r>
            <a:r>
              <a:rPr lang="en-GB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day 5 of the Training of Trainers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Participants will reflect on good practices for adult learning. We will go </a:t>
            </a:r>
            <a:r>
              <a:rPr lang="en-GB" sz="1200"/>
              <a:t>through the facilitators manual to address and practise any improvements needed.</a:t>
            </a:r>
            <a:endParaRPr lang="en-GB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Participants will undertake an online assessment with multiple-choice questions. 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After successfully completing the final assessment on day 5, active participation in all five days and completing a feedback survey on their experience, participants will receive a trainer of trainer's certificate.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24939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B7116-670D-2449-08CF-19970A1423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E4E159-B9F0-80D5-A9F4-9830CA614F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497852-9E2E-2E53-D7A5-01DBC54A9A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/>
              <a:t>Facilitators notes:</a:t>
            </a: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As a combining theme through the Masterclass, we used the metaphor of a river. Each day will be represented by a part of the river. </a:t>
            </a:r>
          </a:p>
          <a:p>
            <a:endParaRPr lang="en-NL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Discuss with colleagues the symbolism of reaching the sea. </a:t>
            </a:r>
            <a:r>
              <a:rPr lang="en-GB" sz="1200" b="0" i="1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Does it go via a delta? Does the river fall off a cliff? Does it mix with salt water? How do they feel it comes together today? </a:t>
            </a:r>
            <a:endParaRPr lang="en-GB" sz="1200" b="0" i="1" u="none" strike="noStrike" cap="none">
              <a:solidFill>
                <a:schemeClr val="dk1"/>
              </a:solidFill>
              <a:effectLst/>
              <a:latin typeface="Arial"/>
              <a:cs typeface="Arial"/>
              <a:sym typeface="Arial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b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CCA7BE-414A-93FE-8CE6-31B81513544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97331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B2D82-4B38-EB6F-D5A7-5D9F46424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DCCBE7-E555-1B25-410E-555EB17666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90146B-854E-FC47-83B4-E83F383FA3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Trainer notes:</a:t>
            </a:r>
            <a:endParaRPr lang="en-US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This slide provides a summary of what will be taught in day 5.</a:t>
            </a:r>
            <a:endParaRPr lang="en-GB"/>
          </a:p>
          <a:p>
            <a:endParaRPr lang="en-GB"/>
          </a:p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E64571-836B-C8DC-9566-EC74E6BDD3E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635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Trainer notes:</a:t>
            </a:r>
            <a:endParaRPr lang="en-US"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Introduce the principles of 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andragogy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, which emphasize that adults learn best when the content is </a:t>
            </a: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relevant, participatory, and applicable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 to their lived experiences. </a:t>
            </a: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cs typeface="Arial"/>
              <a:sym typeface="Arial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Key principles of adult learning to consider are:</a:t>
            </a: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1. Active Participation and Reflection</a:t>
            </a: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Adults are self-directed learners who benefit from engaging directly with content. Techniques such as interactive discussions, role-playing, and guided reflection exercises encourage learners to connect new knowledge with their existing experiences. Reflection journals, learning logs, and structured debriefs after activities help deepen understanding and promote critical thinking.</a:t>
            </a:r>
          </a:p>
          <a:p>
            <a:endParaRPr lang="en-GB" sz="1200" b="1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2. Real-World Case Studies and Scenarios</a:t>
            </a: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Adults are motivated by learning that solves real problems. Using authentic case studies, simulations, and scenario-based learning allows participants to apply concepts in practical contexts. These methods foster problem-solving skills and make learning immediately relevant and transferable to their work or community settings.</a:t>
            </a: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3. Collaborative Learning and Peer Coaching</a:t>
            </a: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Learning is enhanced through social interaction. Group work, peer feedback, and peer coaching sessions create a supportive environment where learners can share diverse perspectives, co-create knowledge, and build confidence. Facilitators act as guides rather than lecturers, encouraging dialogue and mutual learning.</a:t>
            </a: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4. Adaptability to Local Contexts</a:t>
            </a: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Recognizing the diversity of learners’ backgrounds is essential. The Masterclass encourages contextual adaptation by inviting participants to localize examples, reflect on cultural relevance, and co-design solutions that fit their specific environments. This approach respects learners’ expertise and promotes ownership of learning outcomes.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0146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000" b="1">
                <a:solidFill>
                  <a:schemeClr val="dk1"/>
                </a:solidFill>
              </a:rPr>
              <a:t>Trainer Notes: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lang="en-US" sz="1000" b="1">
              <a:solidFill>
                <a:schemeClr val="dk1"/>
              </a:solidFill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First introduce the adult learning principles and ask participants to form pairs and discuss: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Can you think of examples how we applied these techniques in this masterclass?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Did we apply all principles and techniques?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What do you prefer yourself?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What could we have done more (or less)?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200" b="0" i="0" u="none" strike="noStrike" cap="none">
                <a:solidFill>
                  <a:schemeClr val="dk1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Participants can use the facilitators manual to see all exercises. Ask each group to report back in plenary.</a:t>
            </a:r>
            <a:endParaRPr lang="en-GB" sz="1200" b="0" i="0" u="none" strike="noStrike" cap="none">
              <a:solidFill>
                <a:schemeClr val="dk1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12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5569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Title">
    <p:bg>
      <p:bgPr>
        <a:gradFill>
          <a:gsLst>
            <a:gs pos="0">
              <a:srgbClr val="0A5FBA"/>
            </a:gs>
            <a:gs pos="27000">
              <a:srgbClr val="0A5FBA"/>
            </a:gs>
            <a:gs pos="59000">
              <a:srgbClr val="00B0CE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DEE3B02A-3B83-3083-3F07-26E25C6C135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1" y="0"/>
            <a:ext cx="6096000" cy="6399152"/>
          </a:xfrm>
          <a:custGeom>
            <a:avLst/>
            <a:gdLst>
              <a:gd name="connsiteX0" fmla="*/ 0 w 5674753"/>
              <a:gd name="connsiteY0" fmla="*/ 0 h 6399152"/>
              <a:gd name="connsiteX1" fmla="*/ 5674753 w 5674753"/>
              <a:gd name="connsiteY1" fmla="*/ 0 h 6399152"/>
              <a:gd name="connsiteX2" fmla="*/ 5674753 w 5674753"/>
              <a:gd name="connsiteY2" fmla="*/ 6399152 h 6399152"/>
              <a:gd name="connsiteX3" fmla="*/ 601996 w 5674753"/>
              <a:gd name="connsiteY3" fmla="*/ 6399152 h 6399152"/>
              <a:gd name="connsiteX4" fmla="*/ 0 w 5674753"/>
              <a:gd name="connsiteY4" fmla="*/ 5797156 h 63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4753" h="6399152">
                <a:moveTo>
                  <a:pt x="0" y="0"/>
                </a:moveTo>
                <a:lnTo>
                  <a:pt x="5674753" y="0"/>
                </a:lnTo>
                <a:lnTo>
                  <a:pt x="5674753" y="6399152"/>
                </a:lnTo>
                <a:lnTo>
                  <a:pt x="601996" y="6399152"/>
                </a:lnTo>
                <a:cubicBezTo>
                  <a:pt x="269523" y="6399152"/>
                  <a:pt x="0" y="6129629"/>
                  <a:pt x="0" y="5797156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.</a:t>
            </a: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6AD64127-77BA-4A3C-4456-9925B4078CEE}"/>
              </a:ext>
            </a:extLst>
          </p:cNvPr>
          <p:cNvSpPr txBox="1">
            <a:spLocks/>
          </p:cNvSpPr>
          <p:nvPr userDrawn="1"/>
        </p:nvSpPr>
        <p:spPr>
          <a:xfrm>
            <a:off x="460941" y="1724891"/>
            <a:ext cx="5330952" cy="20677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cap="none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buClrTx/>
              <a:buFontTx/>
            </a:pPr>
            <a:r>
              <a:rPr lang="en-GB" sz="4400" b="0" i="0">
                <a:latin typeface="Roboto" panose="02000000000000000000" pitchFamily="2" charset="0"/>
                <a:ea typeface="Roboto" panose="02000000000000000000" pitchFamily="2" charset="0"/>
              </a:rPr>
              <a:t>Climate-Resilient Water Services Masterclass</a:t>
            </a:r>
          </a:p>
        </p:txBody>
      </p:sp>
      <p:pic>
        <p:nvPicPr>
          <p:cNvPr id="9" name="Picture 8" descr="A white logo with white text&#10;&#10;AI-generated content may be incorrect.">
            <a:extLst>
              <a:ext uri="{FF2B5EF4-FFF2-40B4-BE49-F238E27FC236}">
                <a16:creationId xmlns:a16="http://schemas.microsoft.com/office/drawing/2014/main" id="{5EFDBB0E-E0D6-8F3D-42BF-FA0FAE247B9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044" y="5371246"/>
            <a:ext cx="2349592" cy="913730"/>
          </a:xfrm>
          <a:prstGeom prst="rect">
            <a:avLst/>
          </a:prstGeom>
        </p:spPr>
      </p:pic>
      <p:pic>
        <p:nvPicPr>
          <p:cNvPr id="11" name="Picture 10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76FD04B4-A543-5595-D825-CFDA3EEEE7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9304" y="5397764"/>
            <a:ext cx="3015833" cy="88721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12FC3709-27A1-5FCD-DEC0-19591DEC10C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4581" y="4025627"/>
            <a:ext cx="3889305" cy="887212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dirty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Date |  Location</a:t>
            </a:r>
          </a:p>
          <a:p>
            <a:pPr lvl="0"/>
            <a:r>
              <a:rPr lang="en-US"/>
              <a:t>Lead facilitator</a:t>
            </a:r>
          </a:p>
        </p:txBody>
      </p:sp>
    </p:spTree>
    <p:extLst>
      <p:ext uri="{BB962C8B-B14F-4D97-AF65-F5344CB8AC3E}">
        <p14:creationId xmlns:p14="http://schemas.microsoft.com/office/powerpoint/2010/main" val="39320775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Style 1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>
            <a:normAutofit/>
          </a:bodyPr>
          <a:lstStyle>
            <a:lvl1pPr>
              <a:defRPr sz="3200" b="0" i="0">
                <a:solidFill>
                  <a:srgbClr val="0A5FBA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5"/>
            <a:ext cx="6222702" cy="407398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768" y="6492240"/>
            <a:ext cx="2843784" cy="338328"/>
          </a:xfrm>
          <a:prstGeom prst="rect">
            <a:avLst/>
          </a:prstGeom>
        </p:spPr>
        <p:txBody>
          <a:bodyPr/>
          <a:lstStyle/>
          <a:p>
            <a:fld id="{478E53AA-13B8-469A-87B0-FF7C74E1EADE}" type="datetime1">
              <a:rPr lang="en-US" smtClean="0"/>
              <a:t>12/19/2025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11">
            <a:extLst>
              <a:ext uri="{FF2B5EF4-FFF2-40B4-BE49-F238E27FC236}">
                <a16:creationId xmlns:a16="http://schemas.microsoft.com/office/drawing/2014/main" id="{CF5DEDB2-C78D-A32F-9D76-CB0467018397}"/>
              </a:ext>
            </a:extLst>
          </p:cNvPr>
          <p:cNvSpPr/>
          <p:nvPr userDrawn="1"/>
        </p:nvSpPr>
        <p:spPr>
          <a:xfrm flipV="1">
            <a:off x="1" y="6099048"/>
            <a:ext cx="10487111" cy="758952"/>
          </a:xfrm>
          <a:custGeom>
            <a:avLst/>
            <a:gdLst>
              <a:gd name="connsiteX0" fmla="*/ 0 w 10487111"/>
              <a:gd name="connsiteY0" fmla="*/ 758952 h 758952"/>
              <a:gd name="connsiteX1" fmla="*/ 10070779 w 10487111"/>
              <a:gd name="connsiteY1" fmla="*/ 758952 h 758952"/>
              <a:gd name="connsiteX2" fmla="*/ 10487111 w 10487111"/>
              <a:gd name="connsiteY2" fmla="*/ 342620 h 758952"/>
              <a:gd name="connsiteX3" fmla="*/ 10487111 w 10487111"/>
              <a:gd name="connsiteY3" fmla="*/ 0 h 758952"/>
              <a:gd name="connsiteX4" fmla="*/ 0 w 10487111"/>
              <a:gd name="connsiteY4" fmla="*/ 0 h 7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7111" h="758952">
                <a:moveTo>
                  <a:pt x="0" y="758952"/>
                </a:moveTo>
                <a:lnTo>
                  <a:pt x="10070779" y="758952"/>
                </a:lnTo>
                <a:cubicBezTo>
                  <a:pt x="10300713" y="758952"/>
                  <a:pt x="10487111" y="572554"/>
                  <a:pt x="10487111" y="342620"/>
                </a:cubicBezTo>
                <a:lnTo>
                  <a:pt x="1048711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A5FBA"/>
              </a:gs>
              <a:gs pos="29000">
                <a:srgbClr val="0A5FBA"/>
              </a:gs>
              <a:gs pos="66000">
                <a:srgbClr val="00B0CE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E8935B8-95DF-8CC7-E999-5053FFC12A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53806" y="1782305"/>
            <a:ext cx="4228532" cy="4073984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151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- Sty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>
            <a:normAutofit/>
          </a:bodyPr>
          <a:lstStyle>
            <a:lvl1pPr>
              <a:defRPr sz="3200" b="0" i="0">
                <a:solidFill>
                  <a:srgbClr val="008BD7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5"/>
            <a:ext cx="10652760" cy="4499623"/>
          </a:xfrm>
        </p:spPr>
        <p:txBody>
          <a:bodyPr>
            <a:normAutofit/>
          </a:bodyPr>
          <a:lstStyle>
            <a:lvl1pPr marL="14288" indent="0">
              <a:buNone/>
              <a:tabLst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768" y="6492240"/>
            <a:ext cx="2843784" cy="338328"/>
          </a:xfrm>
          <a:prstGeom prst="rect">
            <a:avLst/>
          </a:prstGeom>
        </p:spPr>
        <p:txBody>
          <a:bodyPr/>
          <a:lstStyle/>
          <a:p>
            <a:fld id="{478E53AA-13B8-469A-87B0-FF7C74E1EADE}" type="datetime1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97112" y="6492240"/>
            <a:ext cx="2660904" cy="338328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11">
            <a:extLst>
              <a:ext uri="{FF2B5EF4-FFF2-40B4-BE49-F238E27FC236}">
                <a16:creationId xmlns:a16="http://schemas.microsoft.com/office/drawing/2014/main" id="{2AE1B317-2285-2E5D-436D-E84B669271F2}"/>
              </a:ext>
            </a:extLst>
          </p:cNvPr>
          <p:cNvSpPr/>
          <p:nvPr userDrawn="1"/>
        </p:nvSpPr>
        <p:spPr>
          <a:xfrm flipV="1">
            <a:off x="1" y="6099048"/>
            <a:ext cx="10487111" cy="758952"/>
          </a:xfrm>
          <a:custGeom>
            <a:avLst/>
            <a:gdLst>
              <a:gd name="connsiteX0" fmla="*/ 0 w 10487111"/>
              <a:gd name="connsiteY0" fmla="*/ 758952 h 758952"/>
              <a:gd name="connsiteX1" fmla="*/ 10070779 w 10487111"/>
              <a:gd name="connsiteY1" fmla="*/ 758952 h 758952"/>
              <a:gd name="connsiteX2" fmla="*/ 10487111 w 10487111"/>
              <a:gd name="connsiteY2" fmla="*/ 342620 h 758952"/>
              <a:gd name="connsiteX3" fmla="*/ 10487111 w 10487111"/>
              <a:gd name="connsiteY3" fmla="*/ 0 h 758952"/>
              <a:gd name="connsiteX4" fmla="*/ 0 w 10487111"/>
              <a:gd name="connsiteY4" fmla="*/ 0 h 7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7111" h="758952">
                <a:moveTo>
                  <a:pt x="0" y="758952"/>
                </a:moveTo>
                <a:lnTo>
                  <a:pt x="10070779" y="758952"/>
                </a:lnTo>
                <a:cubicBezTo>
                  <a:pt x="10300713" y="758952"/>
                  <a:pt x="10487111" y="572554"/>
                  <a:pt x="10487111" y="342620"/>
                </a:cubicBezTo>
                <a:lnTo>
                  <a:pt x="1048711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A5FBA"/>
              </a:gs>
              <a:gs pos="29000">
                <a:srgbClr val="0A5FBA"/>
              </a:gs>
              <a:gs pos="66000">
                <a:srgbClr val="00B0CE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3661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Style 2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>
            <a:normAutofit/>
          </a:bodyPr>
          <a:lstStyle>
            <a:lvl1pPr>
              <a:defRPr sz="3200" b="0" i="0">
                <a:solidFill>
                  <a:srgbClr val="008BD7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768" y="6492240"/>
            <a:ext cx="2843784" cy="338328"/>
          </a:xfrm>
          <a:prstGeom prst="rect">
            <a:avLst/>
          </a:prstGeom>
        </p:spPr>
        <p:txBody>
          <a:bodyPr/>
          <a:lstStyle/>
          <a:p>
            <a:fld id="{478E53AA-13B8-469A-87B0-FF7C74E1EADE}" type="datetime1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97112" y="6492240"/>
            <a:ext cx="2660904" cy="338328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11">
            <a:extLst>
              <a:ext uri="{FF2B5EF4-FFF2-40B4-BE49-F238E27FC236}">
                <a16:creationId xmlns:a16="http://schemas.microsoft.com/office/drawing/2014/main" id="{2AE1B317-2285-2E5D-436D-E84B669271F2}"/>
              </a:ext>
            </a:extLst>
          </p:cNvPr>
          <p:cNvSpPr/>
          <p:nvPr userDrawn="1"/>
        </p:nvSpPr>
        <p:spPr>
          <a:xfrm flipV="1">
            <a:off x="1" y="6099048"/>
            <a:ext cx="10487111" cy="758952"/>
          </a:xfrm>
          <a:custGeom>
            <a:avLst/>
            <a:gdLst>
              <a:gd name="connsiteX0" fmla="*/ 0 w 10487111"/>
              <a:gd name="connsiteY0" fmla="*/ 758952 h 758952"/>
              <a:gd name="connsiteX1" fmla="*/ 10070779 w 10487111"/>
              <a:gd name="connsiteY1" fmla="*/ 758952 h 758952"/>
              <a:gd name="connsiteX2" fmla="*/ 10487111 w 10487111"/>
              <a:gd name="connsiteY2" fmla="*/ 342620 h 758952"/>
              <a:gd name="connsiteX3" fmla="*/ 10487111 w 10487111"/>
              <a:gd name="connsiteY3" fmla="*/ 0 h 758952"/>
              <a:gd name="connsiteX4" fmla="*/ 0 w 10487111"/>
              <a:gd name="connsiteY4" fmla="*/ 0 h 7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7111" h="758952">
                <a:moveTo>
                  <a:pt x="0" y="758952"/>
                </a:moveTo>
                <a:lnTo>
                  <a:pt x="10070779" y="758952"/>
                </a:lnTo>
                <a:cubicBezTo>
                  <a:pt x="10300713" y="758952"/>
                  <a:pt x="10487111" y="572554"/>
                  <a:pt x="10487111" y="342620"/>
                </a:cubicBezTo>
                <a:lnTo>
                  <a:pt x="1048711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A5FBA"/>
              </a:gs>
              <a:gs pos="29000">
                <a:srgbClr val="0A5FBA"/>
              </a:gs>
              <a:gs pos="66000">
                <a:srgbClr val="00B0CE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A1949BF-4F49-C234-165C-E3EF7B0A87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5"/>
            <a:ext cx="6222702" cy="407398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C0DE999-57CE-7515-9AB3-A54C38DBD4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53806" y="1782305"/>
            <a:ext cx="4228532" cy="4073984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902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- Style 3">
    <p:bg>
      <p:bgPr>
        <a:solidFill>
          <a:srgbClr val="DBEF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>
            <a:normAutofit/>
          </a:bodyPr>
          <a:lstStyle>
            <a:lvl1pPr>
              <a:defRPr sz="3200" b="0" i="0">
                <a:solidFill>
                  <a:srgbClr val="0A5FBA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6"/>
            <a:ext cx="10652760" cy="4190656"/>
          </a:xfrm>
        </p:spPr>
        <p:txBody>
          <a:bodyPr>
            <a:normAutofit/>
          </a:bodyPr>
          <a:lstStyle>
            <a:lvl1pPr marL="14288" indent="0">
              <a:buNone/>
              <a:tabLst/>
              <a:defRPr sz="2400">
                <a:solidFill>
                  <a:srgbClr val="0A5FBA"/>
                </a:solidFill>
              </a:defRPr>
            </a:lvl1pPr>
            <a:lvl2pPr>
              <a:defRPr sz="2000">
                <a:solidFill>
                  <a:srgbClr val="0A5FBA"/>
                </a:solidFill>
              </a:defRPr>
            </a:lvl2pPr>
            <a:lvl3pPr>
              <a:defRPr sz="1800">
                <a:solidFill>
                  <a:srgbClr val="0A5FBA"/>
                </a:solidFill>
              </a:defRPr>
            </a:lvl3pPr>
            <a:lvl4pPr>
              <a:defRPr sz="1800">
                <a:solidFill>
                  <a:srgbClr val="0A5FBA"/>
                </a:solidFill>
              </a:defRPr>
            </a:lvl4pPr>
            <a:lvl5pPr>
              <a:defRPr sz="1800">
                <a:solidFill>
                  <a:srgbClr val="0A5FB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768" y="6492240"/>
            <a:ext cx="2843784" cy="338328"/>
          </a:xfrm>
          <a:prstGeom prst="rect">
            <a:avLst/>
          </a:prstGeom>
        </p:spPr>
        <p:txBody>
          <a:bodyPr/>
          <a:lstStyle/>
          <a:p>
            <a:fld id="{478E53AA-13B8-469A-87B0-FF7C74E1EADE}" type="datetime1">
              <a:rPr lang="en-US" smtClean="0"/>
              <a:t>12/19/2025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11">
            <a:extLst>
              <a:ext uri="{FF2B5EF4-FFF2-40B4-BE49-F238E27FC236}">
                <a16:creationId xmlns:a16="http://schemas.microsoft.com/office/drawing/2014/main" id="{2AE1B317-2285-2E5D-436D-E84B669271F2}"/>
              </a:ext>
            </a:extLst>
          </p:cNvPr>
          <p:cNvSpPr/>
          <p:nvPr userDrawn="1"/>
        </p:nvSpPr>
        <p:spPr>
          <a:xfrm flipV="1">
            <a:off x="1" y="6099048"/>
            <a:ext cx="10487111" cy="758952"/>
          </a:xfrm>
          <a:custGeom>
            <a:avLst/>
            <a:gdLst>
              <a:gd name="connsiteX0" fmla="*/ 0 w 10487111"/>
              <a:gd name="connsiteY0" fmla="*/ 758952 h 758952"/>
              <a:gd name="connsiteX1" fmla="*/ 10070779 w 10487111"/>
              <a:gd name="connsiteY1" fmla="*/ 758952 h 758952"/>
              <a:gd name="connsiteX2" fmla="*/ 10487111 w 10487111"/>
              <a:gd name="connsiteY2" fmla="*/ 342620 h 758952"/>
              <a:gd name="connsiteX3" fmla="*/ 10487111 w 10487111"/>
              <a:gd name="connsiteY3" fmla="*/ 0 h 758952"/>
              <a:gd name="connsiteX4" fmla="*/ 0 w 10487111"/>
              <a:gd name="connsiteY4" fmla="*/ 0 h 7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7111" h="758952">
                <a:moveTo>
                  <a:pt x="0" y="758952"/>
                </a:moveTo>
                <a:lnTo>
                  <a:pt x="10070779" y="758952"/>
                </a:lnTo>
                <a:cubicBezTo>
                  <a:pt x="10300713" y="758952"/>
                  <a:pt x="10487111" y="572554"/>
                  <a:pt x="10487111" y="342620"/>
                </a:cubicBezTo>
                <a:lnTo>
                  <a:pt x="1048711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A5FBA"/>
              </a:gs>
              <a:gs pos="29000">
                <a:srgbClr val="0A5FBA"/>
              </a:gs>
              <a:gs pos="66000">
                <a:srgbClr val="00B0CE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68415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userDrawn="1">
  <p:cSld name="Blank">
    <p:bg>
      <p:bgPr>
        <a:gradFill>
          <a:gsLst>
            <a:gs pos="0">
              <a:srgbClr val="0A5FBA"/>
            </a:gs>
            <a:gs pos="29000">
              <a:srgbClr val="0A5FBA"/>
            </a:gs>
            <a:gs pos="66000">
              <a:srgbClr val="00B0CE"/>
            </a:gs>
          </a:gsLst>
          <a:lin ang="13500000" scaled="1"/>
        </a:gra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71A385-3D8A-2C16-6BA9-4EA9B9A559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blipFill dpi="0" rotWithShape="1">
            <a:blip r:embed="rId2">
              <a:alphaModFix amt="63000"/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94A69B-BA63-AD70-8C3A-34BDCE634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362350"/>
            <a:ext cx="12192000" cy="1931964"/>
          </a:xfrm>
        </p:spPr>
        <p:txBody>
          <a:bodyPr anchor="ctr">
            <a:noAutofit/>
          </a:bodyPr>
          <a:lstStyle>
            <a:lvl1pPr marL="0" indent="0" algn="ctr">
              <a:buNone/>
              <a:defRPr sz="6600" b="1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en-GB"/>
              <a:t>Click to edit section break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C18EE53-485B-08E9-4FA8-09A3BCBA15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9137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Number 2">
    <p:bg>
      <p:bgPr>
        <a:gradFill>
          <a:gsLst>
            <a:gs pos="0">
              <a:srgbClr val="0A5FBA"/>
            </a:gs>
            <a:gs pos="15000">
              <a:srgbClr val="0A5FBA"/>
            </a:gs>
            <a:gs pos="99000">
              <a:srgbClr val="00D0AB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62E16-021E-429D-57AF-0AC1B2666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4873752"/>
            <a:ext cx="8439912" cy="149047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120000"/>
              </a:lnSpc>
              <a:def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D5285B4-939B-FC12-E19A-F30DFE493F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39496" y="420624"/>
            <a:ext cx="11100816" cy="4334256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lnSpc>
                <a:spcPct val="90000"/>
              </a:lnSpc>
              <a:buNone/>
              <a:defRPr lang="en-US" sz="27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en-US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53913C-4E7F-A6E2-8028-C03CFD32F3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768" y="6492240"/>
            <a:ext cx="2843784" cy="33832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84F615-9106-410C-834A-3DBE51A81CC1}" type="datetime1">
              <a:rPr lang="en-US" smtClean="0"/>
              <a:t>12/19/2025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225984-1615-5B69-4A65-E3A7E6508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97112" y="6492240"/>
            <a:ext cx="2660904" cy="33832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A6A07C-51B6-897B-8C81-FBA62CFE4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45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2">
    <p:bg>
      <p:bgPr>
        <a:gradFill>
          <a:gsLst>
            <a:gs pos="0">
              <a:srgbClr val="0A5FBA"/>
            </a:gs>
            <a:gs pos="29000">
              <a:srgbClr val="0A5FBA"/>
            </a:gs>
            <a:gs pos="66000">
              <a:srgbClr val="00B0CE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7BD538E-A5E4-7C65-A9B9-07DD3AEC5E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3775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74A2447-F4FA-FE5C-4DCA-E2F63F6905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0042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27B3C97-AB5A-3122-EADE-69166D85A4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5487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3365AD-FFF0-BCE5-1774-C7F4B7E6F5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F50B3C-DFF9-45A5-7BEB-4BCE528729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7E0CD3-3FEC-DDD6-77BB-73CA809EE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A266A-CAFA-49C9-9830-6BCD210E5083}" type="datetimeFigureOut">
              <a:rPr lang="en-NL" smtClean="0"/>
              <a:t>19/12/2025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920C01-9866-6534-6265-9A4B00389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92700-E54F-67CF-42DD-4BBF99DB3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64BCC-EE01-42DD-B0A8-37E10C7E42EF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377136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dule Title">
    <p:bg>
      <p:bgPr>
        <a:gradFill>
          <a:gsLst>
            <a:gs pos="0">
              <a:srgbClr val="0A5FBA"/>
            </a:gs>
            <a:gs pos="27000">
              <a:srgbClr val="0A5FBA"/>
            </a:gs>
            <a:gs pos="59000">
              <a:srgbClr val="00B0CE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13176" y="2572721"/>
            <a:ext cx="6036280" cy="165227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4000" b="0" dirty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613176" y="4408804"/>
            <a:ext cx="6036280" cy="705637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dirty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Date |  Location</a:t>
            </a:r>
          </a:p>
          <a:p>
            <a:pPr lvl="0"/>
            <a:r>
              <a:rPr lang="en-US"/>
              <a:t>Lead facilitator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1D6AB98B-BD95-F9FC-BB22-1A89B6EE324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5191932" cy="5114441"/>
          </a:xfrm>
          <a:custGeom>
            <a:avLst/>
            <a:gdLst>
              <a:gd name="connsiteX0" fmla="*/ 0 w 6604503"/>
              <a:gd name="connsiteY0" fmla="*/ 0 h 6399152"/>
              <a:gd name="connsiteX1" fmla="*/ 6604503 w 6604503"/>
              <a:gd name="connsiteY1" fmla="*/ 0 h 6399152"/>
              <a:gd name="connsiteX2" fmla="*/ 6604503 w 6604503"/>
              <a:gd name="connsiteY2" fmla="*/ 5797156 h 6399152"/>
              <a:gd name="connsiteX3" fmla="*/ 6002507 w 6604503"/>
              <a:gd name="connsiteY3" fmla="*/ 6399152 h 6399152"/>
              <a:gd name="connsiteX4" fmla="*/ 0 w 6604503"/>
              <a:gd name="connsiteY4" fmla="*/ 6399152 h 63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503" h="6399152">
                <a:moveTo>
                  <a:pt x="0" y="0"/>
                </a:moveTo>
                <a:lnTo>
                  <a:pt x="6604503" y="0"/>
                </a:lnTo>
                <a:lnTo>
                  <a:pt x="6604503" y="5797156"/>
                </a:lnTo>
                <a:cubicBezTo>
                  <a:pt x="6604503" y="6129629"/>
                  <a:pt x="6334980" y="6399152"/>
                  <a:pt x="6002507" y="6399152"/>
                </a:cubicBezTo>
                <a:lnTo>
                  <a:pt x="0" y="6399152"/>
                </a:lnTo>
                <a:close/>
              </a:path>
            </a:pathLst>
          </a:custGeom>
          <a:blipFill dpi="0" rotWithShape="1">
            <a:blip r:embed="rId2">
              <a:alphaModFix amt="75000"/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768" y="6492240"/>
            <a:ext cx="2843784" cy="33832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fld id="{5B3B0F7F-6AD6-4AF0-8BB1-D49CE0F9F622}" type="datetime1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97112" y="6492240"/>
            <a:ext cx="2660904" cy="33832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C1D7552-2152-9032-FC06-0CC959B564D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13176" y="1921790"/>
            <a:ext cx="3143366" cy="412183"/>
          </a:xfrm>
        </p:spPr>
        <p:txBody>
          <a:bodyPr anchor="b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MODULE NUMBER</a:t>
            </a:r>
          </a:p>
        </p:txBody>
      </p:sp>
    </p:spTree>
    <p:extLst>
      <p:ext uri="{BB962C8B-B14F-4D97-AF65-F5344CB8AC3E}">
        <p14:creationId xmlns:p14="http://schemas.microsoft.com/office/powerpoint/2010/main" val="32610094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9156" y="1825625"/>
            <a:ext cx="9974644" cy="4351338"/>
          </a:xfrm>
        </p:spPr>
        <p:txBody>
          <a:bodyPr/>
          <a:lstStyle>
            <a:lvl1pPr>
              <a:defRPr sz="26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EA1AD9-BF0A-35A3-43B9-8FE14C9FBF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338" r="30608" b="17059"/>
          <a:stretch/>
        </p:blipFill>
        <p:spPr>
          <a:xfrm>
            <a:off x="11600106" y="5765167"/>
            <a:ext cx="332688" cy="84084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42E3491E-24B6-B45F-4354-44E271E627FA}"/>
              </a:ext>
            </a:extLst>
          </p:cNvPr>
          <p:cNvGrpSpPr/>
          <p:nvPr/>
        </p:nvGrpSpPr>
        <p:grpSpPr>
          <a:xfrm rot="5400000">
            <a:off x="-207814" y="-12777"/>
            <a:ext cx="823912" cy="1987449"/>
            <a:chOff x="5635752" y="4726766"/>
            <a:chExt cx="871728" cy="1816910"/>
          </a:xfrm>
          <a:solidFill>
            <a:schemeClr val="accent6"/>
          </a:solidFill>
        </p:grpSpPr>
        <p:sp>
          <p:nvSpPr>
            <p:cNvPr id="8" name="Rectangle: Rounded Corners 4">
              <a:extLst>
                <a:ext uri="{FF2B5EF4-FFF2-40B4-BE49-F238E27FC236}">
                  <a16:creationId xmlns:a16="http://schemas.microsoft.com/office/drawing/2014/main" id="{A8182EE9-3C3C-E797-CAB8-BA8FDE5B29D3}"/>
                </a:ext>
              </a:extLst>
            </p:cNvPr>
            <p:cNvSpPr/>
            <p:nvPr userDrawn="1"/>
          </p:nvSpPr>
          <p:spPr>
            <a:xfrm rot="5400000">
              <a:off x="5354820" y="5324690"/>
              <a:ext cx="1433592" cy="23774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 panose="020B0503020204020204" pitchFamily="34" charset="0"/>
              </a:endParaRPr>
            </a:p>
          </p:txBody>
        </p:sp>
        <p:sp>
          <p:nvSpPr>
            <p:cNvPr id="9" name="Rectangle: Rounded Corners 4">
              <a:extLst>
                <a:ext uri="{FF2B5EF4-FFF2-40B4-BE49-F238E27FC236}">
                  <a16:creationId xmlns:a16="http://schemas.microsoft.com/office/drawing/2014/main" id="{200B8992-1129-86F9-D964-4B6A3072AC04}"/>
                </a:ext>
              </a:extLst>
            </p:cNvPr>
            <p:cNvSpPr/>
            <p:nvPr userDrawn="1"/>
          </p:nvSpPr>
          <p:spPr>
            <a:xfrm rot="5400000">
              <a:off x="5671812" y="5522810"/>
              <a:ext cx="1433592" cy="23774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 panose="020B0503020204020204" pitchFamily="34" charset="0"/>
              </a:endParaRPr>
            </a:p>
          </p:txBody>
        </p:sp>
        <p:sp>
          <p:nvSpPr>
            <p:cNvPr id="10" name="Rectangle: Rounded Corners 4">
              <a:extLst>
                <a:ext uri="{FF2B5EF4-FFF2-40B4-BE49-F238E27FC236}">
                  <a16:creationId xmlns:a16="http://schemas.microsoft.com/office/drawing/2014/main" id="{7F5864A9-B818-067B-936C-9B5326E9D33F}"/>
                </a:ext>
              </a:extLst>
            </p:cNvPr>
            <p:cNvSpPr/>
            <p:nvPr userDrawn="1"/>
          </p:nvSpPr>
          <p:spPr>
            <a:xfrm rot="5400000">
              <a:off x="5037828" y="5708008"/>
              <a:ext cx="1433592" cy="23774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 panose="020B0503020204020204" pitchFamily="34" charset="0"/>
              </a:endParaRP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A4A03E7D-1E1B-894B-BEBF-2C11C7E2A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744" y="429133"/>
            <a:ext cx="9974644" cy="118021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929672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Conten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B57C4C8-7A2D-B841-9CD6-F2F14F063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9769"/>
            <a:ext cx="10515600" cy="71131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0E4718B-9538-4343-BF92-BB2C0E95BC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1007"/>
            <a:ext cx="9359096" cy="4572000"/>
          </a:xfrm>
        </p:spPr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916289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mmai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2A4DAC-F8DA-7022-6CC8-E7B799CDF5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06058" y="982675"/>
            <a:ext cx="8528641" cy="44656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/>
              <a:t>Sommaire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56DB087-765E-0E85-D3BF-B3E6B993F0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081" y="0"/>
            <a:ext cx="1905000" cy="6857999"/>
          </a:xfrm>
          <a:prstGeom prst="rect">
            <a:avLst/>
          </a:prstGeo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42B2145-5ABD-3973-E8D7-D8AE3939B8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06651" y="1778789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01.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46415DBB-FFED-2306-64C4-6B17736FB18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31985" y="1778789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EC3210EC-0E1E-079F-0B3A-BC88EDB379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06651" y="2207414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02.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C3F76E16-367C-FB26-495B-54DC1B236F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231985" y="2207414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7" name="Espace réservé du texte 4">
            <a:extLst>
              <a:ext uri="{FF2B5EF4-FFF2-40B4-BE49-F238E27FC236}">
                <a16:creationId xmlns:a16="http://schemas.microsoft.com/office/drawing/2014/main" id="{E9B66BF1-73FF-93C5-2692-24CBE93AD6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06651" y="2636039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03.</a:t>
            </a:r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BC1E9966-5B91-8053-16E6-54F83A8DE44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231985" y="2636039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10" name="Espace réservé du texte 4">
            <a:extLst>
              <a:ext uri="{FF2B5EF4-FFF2-40B4-BE49-F238E27FC236}">
                <a16:creationId xmlns:a16="http://schemas.microsoft.com/office/drawing/2014/main" id="{CBA61711-FE7E-C458-2A69-3223DE34255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6651" y="3064664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04.</a:t>
            </a:r>
          </a:p>
        </p:txBody>
      </p:sp>
      <p:sp>
        <p:nvSpPr>
          <p:cNvPr id="11" name="Espace réservé du texte 4">
            <a:extLst>
              <a:ext uri="{FF2B5EF4-FFF2-40B4-BE49-F238E27FC236}">
                <a16:creationId xmlns:a16="http://schemas.microsoft.com/office/drawing/2014/main" id="{8FDD5765-80D3-2A57-02DD-EBE1C577B21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231985" y="3064664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12" name="Espace réservé du texte 4">
            <a:extLst>
              <a:ext uri="{FF2B5EF4-FFF2-40B4-BE49-F238E27FC236}">
                <a16:creationId xmlns:a16="http://schemas.microsoft.com/office/drawing/2014/main" id="{4E73E494-DC5B-8927-844E-36DF56A93D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06058" y="3493289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05.</a:t>
            </a: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09780B14-9E20-E566-3014-A6F68F48ACC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231392" y="3493289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E53592B7-C706-ABBC-B851-A561206DD44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06058" y="3921914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06.</a:t>
            </a:r>
          </a:p>
        </p:txBody>
      </p:sp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C8D5629E-E100-C351-F105-2414B1D39D0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231392" y="3921914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17" name="Espace réservé du texte 4">
            <a:extLst>
              <a:ext uri="{FF2B5EF4-FFF2-40B4-BE49-F238E27FC236}">
                <a16:creationId xmlns:a16="http://schemas.microsoft.com/office/drawing/2014/main" id="{7AF68BA1-7F3E-5125-AA27-CC15EA58900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406058" y="4350539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07.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BE8CC9F0-B013-31F3-A02C-AFCC6D7A2F3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31392" y="4350539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19" name="Espace réservé du texte 4">
            <a:extLst>
              <a:ext uri="{FF2B5EF4-FFF2-40B4-BE49-F238E27FC236}">
                <a16:creationId xmlns:a16="http://schemas.microsoft.com/office/drawing/2014/main" id="{A8BC9EC3-C182-309A-1A7F-409BC9DBE7D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406058" y="4779164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08.</a:t>
            </a:r>
          </a:p>
        </p:txBody>
      </p:sp>
      <p:sp>
        <p:nvSpPr>
          <p:cNvPr id="20" name="Espace réservé du texte 4">
            <a:extLst>
              <a:ext uri="{FF2B5EF4-FFF2-40B4-BE49-F238E27FC236}">
                <a16:creationId xmlns:a16="http://schemas.microsoft.com/office/drawing/2014/main" id="{EB3C916C-B460-95E1-AF39-C39C7C017AA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31392" y="4779164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E016ADBF-194E-833B-10E3-383D6356507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406058" y="5207789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09.</a:t>
            </a:r>
          </a:p>
        </p:txBody>
      </p:sp>
      <p:sp>
        <p:nvSpPr>
          <p:cNvPr id="22" name="Espace réservé du texte 4">
            <a:extLst>
              <a:ext uri="{FF2B5EF4-FFF2-40B4-BE49-F238E27FC236}">
                <a16:creationId xmlns:a16="http://schemas.microsoft.com/office/drawing/2014/main" id="{25D4F72E-4C59-F034-2C95-4979454BA51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231392" y="5207789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31" name="Espace réservé du texte 4">
            <a:extLst>
              <a:ext uri="{FF2B5EF4-FFF2-40B4-BE49-F238E27FC236}">
                <a16:creationId xmlns:a16="http://schemas.microsoft.com/office/drawing/2014/main" id="{646D1B91-7F60-C02F-7BB5-FC19B391778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406058" y="5636414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10.</a:t>
            </a:r>
          </a:p>
        </p:txBody>
      </p:sp>
      <p:sp>
        <p:nvSpPr>
          <p:cNvPr id="32" name="Espace réservé du texte 4">
            <a:extLst>
              <a:ext uri="{FF2B5EF4-FFF2-40B4-BE49-F238E27FC236}">
                <a16:creationId xmlns:a16="http://schemas.microsoft.com/office/drawing/2014/main" id="{BCA01322-39F4-3B92-4BAF-521845A2556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231392" y="5636414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pic>
        <p:nvPicPr>
          <p:cNvPr id="23" name="Image 22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09DDB14C-ADF9-0F61-4406-6703E3BFEF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6555" y="5702744"/>
            <a:ext cx="2146820" cy="84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5436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2A4DAC-F8DA-7022-6CC8-E7B799CDF5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04" y="365125"/>
            <a:ext cx="10963261" cy="379478"/>
          </a:xfrm>
          <a:prstGeom prst="rect">
            <a:avLst/>
          </a:prstGeom>
        </p:spPr>
        <p:txBody>
          <a:bodyPr/>
          <a:lstStyle/>
          <a:p>
            <a:r>
              <a:rPr lang="fr-FR"/>
              <a:t>Titre de la partie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70B38B0-E06A-59E6-4DE7-9355B4DB29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B4871C3-4D08-7B67-EA99-1B765A650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39408" y="6492875"/>
            <a:ext cx="5253485" cy="180000"/>
          </a:xfrm>
        </p:spPr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986600E-82A3-D0D6-4B05-F7BAA20D6FE8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45D23B-8D13-2D1E-55C9-C09A0C80CC8B}"/>
              </a:ext>
            </a:extLst>
          </p:cNvPr>
          <p:cNvSpPr/>
          <p:nvPr userDrawn="1"/>
        </p:nvSpPr>
        <p:spPr>
          <a:xfrm>
            <a:off x="647704" y="952500"/>
            <a:ext cx="451868" cy="666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7915E3CB-8291-EE48-63F0-3BF9383A844E}"/>
              </a:ext>
            </a:extLst>
          </p:cNvPr>
          <p:cNvCxnSpPr>
            <a:cxnSpLocks/>
          </p:cNvCxnSpPr>
          <p:nvPr userDrawn="1"/>
        </p:nvCxnSpPr>
        <p:spPr>
          <a:xfrm>
            <a:off x="2034036" y="6492875"/>
            <a:ext cx="0" cy="160657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E80BC05F-4276-8D95-1D77-FF534921877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47704" y="1397000"/>
            <a:ext cx="10963261" cy="46196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  <a:p>
            <a:pPr lvl="1"/>
            <a:endParaRPr lang="fr-FR"/>
          </a:p>
          <a:p>
            <a:pPr lvl="2"/>
            <a:r>
              <a:rPr lang="fr-FR"/>
              <a:t>Texte</a:t>
            </a:r>
          </a:p>
          <a:p>
            <a:pPr lvl="3"/>
            <a:r>
              <a:rPr lang="fr-FR"/>
              <a:t>Texte italique</a:t>
            </a:r>
          </a:p>
          <a:p>
            <a:pPr lvl="3"/>
            <a:endParaRPr lang="fr-FR"/>
          </a:p>
          <a:p>
            <a:pPr lvl="4"/>
            <a:r>
              <a:rPr lang="fr-FR"/>
              <a:t>Premier niveau de liste à puces</a:t>
            </a:r>
          </a:p>
          <a:p>
            <a:pPr lvl="5"/>
            <a:r>
              <a:rPr lang="fr-FR"/>
              <a:t>Second niveau de liste à puces</a:t>
            </a:r>
          </a:p>
        </p:txBody>
      </p:sp>
      <p:pic>
        <p:nvPicPr>
          <p:cNvPr id="10" name="Image 9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507559D5-8BD2-59E4-D879-9F7D65E2F0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3889" y="6330579"/>
            <a:ext cx="827030" cy="32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577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11;p5">
            <a:extLst>
              <a:ext uri="{FF2B5EF4-FFF2-40B4-BE49-F238E27FC236}">
                <a16:creationId xmlns:a16="http://schemas.microsoft.com/office/drawing/2014/main" id="{1E428696-D5BF-4543-E336-4306A94FB16D}"/>
              </a:ext>
            </a:extLst>
          </p:cNvPr>
          <p:cNvSpPr/>
          <p:nvPr userDrawn="1"/>
        </p:nvSpPr>
        <p:spPr>
          <a:xfrm>
            <a:off x="0" y="641888"/>
            <a:ext cx="12216829" cy="1332293"/>
          </a:xfrm>
          <a:custGeom>
            <a:avLst/>
            <a:gdLst/>
            <a:ahLst/>
            <a:cxnLst/>
            <a:rect l="l" t="t" r="r" b="b"/>
            <a:pathLst>
              <a:path w="24433657" h="2664587" extrusionOk="0">
                <a:moveTo>
                  <a:pt x="0" y="0"/>
                </a:moveTo>
                <a:lnTo>
                  <a:pt x="24433657" y="0"/>
                </a:lnTo>
                <a:lnTo>
                  <a:pt x="24433657" y="2664587"/>
                </a:lnTo>
                <a:lnTo>
                  <a:pt x="0" y="2664587"/>
                </a:lnTo>
                <a:close/>
              </a:path>
            </a:pathLst>
          </a:custGeom>
          <a:gradFill>
            <a:gsLst>
              <a:gs pos="0">
                <a:srgbClr val="0B5FBA">
                  <a:alpha val="80000"/>
                </a:srgbClr>
              </a:gs>
              <a:gs pos="100000">
                <a:srgbClr val="00D0AB"/>
              </a:gs>
            </a:gsLst>
            <a:lin ang="0" scaled="0"/>
          </a:gradFill>
          <a:ln>
            <a:noFill/>
          </a:ln>
        </p:spPr>
        <p:txBody>
          <a:bodyPr spcFirstLastPara="1" wrap="square" lIns="60950" tIns="30467" rIns="60950" bIns="30467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565DB808-7A91-ED5A-1106-9B7612CFBFB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49525" y="937153"/>
            <a:ext cx="12217400" cy="741762"/>
          </a:xfrm>
        </p:spPr>
        <p:txBody>
          <a:bodyPr>
            <a:normAutofit/>
          </a:bodyPr>
          <a:lstStyle>
            <a:lvl1pPr marL="0" indent="0">
              <a:buNone/>
              <a:defRPr sz="3600" b="0" i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pPr lvl="0"/>
            <a:r>
              <a:rPr lang="en-GB" err="1"/>
              <a:t>Xx</a:t>
            </a:r>
            <a:r>
              <a:rPr lang="en-GB"/>
              <a:t> | Section name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CF95945-99E7-2D4A-986F-3E8B91E01A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9114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overview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68;p6">
            <a:extLst>
              <a:ext uri="{FF2B5EF4-FFF2-40B4-BE49-F238E27FC236}">
                <a16:creationId xmlns:a16="http://schemas.microsoft.com/office/drawing/2014/main" id="{593680CA-F5E5-83BA-1909-4D499FF4B3FB}"/>
              </a:ext>
            </a:extLst>
          </p:cNvPr>
          <p:cNvSpPr txBox="1"/>
          <p:nvPr userDrawn="1"/>
        </p:nvSpPr>
        <p:spPr>
          <a:xfrm>
            <a:off x="0" y="679424"/>
            <a:ext cx="12192000" cy="647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598" b="1" i="0" u="none" strike="noStrike" kern="0" cap="none" spc="0" normalizeH="0" baseline="0" noProof="0">
                <a:ln>
                  <a:noFill/>
                </a:ln>
                <a:solidFill>
                  <a:srgbClr val="0B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Masterclass overview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6B4D870-9DFE-D539-5B03-DA43115B30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3638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dule_Description">
    <p:bg>
      <p:bgPr>
        <a:solidFill>
          <a:srgbClr val="DBEF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9766" y="1863670"/>
            <a:ext cx="11348378" cy="4052343"/>
          </a:xfrm>
        </p:spPr>
        <p:txBody>
          <a:bodyPr vert="horz" lIns="91440" tIns="45720" rIns="91440" bIns="45720" numCol="2" rtlCol="0" anchor="t"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lang="en-US" sz="2000" dirty="0">
                <a:solidFill>
                  <a:srgbClr val="0A5FBA"/>
                </a:solidFill>
              </a:defRPr>
            </a:lvl1pPr>
          </a:lstStyle>
          <a:p>
            <a:pPr lvl="0"/>
            <a:r>
              <a:rPr lang="en-US"/>
              <a:t>Description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CE24D6-53DF-C3EE-98C5-256C45829EB6}"/>
              </a:ext>
            </a:extLst>
          </p:cNvPr>
          <p:cNvSpPr txBox="1"/>
          <p:nvPr userDrawn="1"/>
        </p:nvSpPr>
        <p:spPr>
          <a:xfrm>
            <a:off x="429766" y="1007390"/>
            <a:ext cx="3878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0">
                <a:solidFill>
                  <a:srgbClr val="0A5FBA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About this module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AE57DFF-FBB7-A1F5-50F8-185BEE7FAB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8953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bg>
      <p:bgPr>
        <a:solidFill>
          <a:srgbClr val="DBEF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11">
            <a:extLst>
              <a:ext uri="{FF2B5EF4-FFF2-40B4-BE49-F238E27FC236}">
                <a16:creationId xmlns:a16="http://schemas.microsoft.com/office/drawing/2014/main" id="{F42EC37D-2B88-915B-F41A-EBA61986B4EC}"/>
              </a:ext>
            </a:extLst>
          </p:cNvPr>
          <p:cNvSpPr/>
          <p:nvPr userDrawn="1"/>
        </p:nvSpPr>
        <p:spPr>
          <a:xfrm flipV="1">
            <a:off x="1" y="6099048"/>
            <a:ext cx="10487111" cy="758952"/>
          </a:xfrm>
          <a:custGeom>
            <a:avLst/>
            <a:gdLst>
              <a:gd name="connsiteX0" fmla="*/ 0 w 10487111"/>
              <a:gd name="connsiteY0" fmla="*/ 758952 h 758952"/>
              <a:gd name="connsiteX1" fmla="*/ 10070779 w 10487111"/>
              <a:gd name="connsiteY1" fmla="*/ 758952 h 758952"/>
              <a:gd name="connsiteX2" fmla="*/ 10487111 w 10487111"/>
              <a:gd name="connsiteY2" fmla="*/ 342620 h 758952"/>
              <a:gd name="connsiteX3" fmla="*/ 10487111 w 10487111"/>
              <a:gd name="connsiteY3" fmla="*/ 0 h 758952"/>
              <a:gd name="connsiteX4" fmla="*/ 0 w 10487111"/>
              <a:gd name="connsiteY4" fmla="*/ 0 h 7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7111" h="758952">
                <a:moveTo>
                  <a:pt x="0" y="758952"/>
                </a:moveTo>
                <a:lnTo>
                  <a:pt x="10070779" y="758952"/>
                </a:lnTo>
                <a:cubicBezTo>
                  <a:pt x="10300713" y="758952"/>
                  <a:pt x="10487111" y="572554"/>
                  <a:pt x="10487111" y="342620"/>
                </a:cubicBezTo>
                <a:lnTo>
                  <a:pt x="1048711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A5FBA"/>
              </a:gs>
              <a:gs pos="29000">
                <a:srgbClr val="0A5FBA"/>
              </a:gs>
              <a:gs pos="66000">
                <a:srgbClr val="00B0CE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7C41C5-FD40-EBFC-19B4-E00567487383}"/>
              </a:ext>
            </a:extLst>
          </p:cNvPr>
          <p:cNvSpPr txBox="1"/>
          <p:nvPr userDrawn="1"/>
        </p:nvSpPr>
        <p:spPr>
          <a:xfrm>
            <a:off x="433953" y="433953"/>
            <a:ext cx="45874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i="0">
                <a:solidFill>
                  <a:srgbClr val="0A5FBA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Today’s focus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4114EBA-FFC5-2CCD-CE07-16C3EE6738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702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oT Programme">
    <p:bg>
      <p:bgPr>
        <a:solidFill>
          <a:srgbClr val="0A5F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>
            <a:normAutofit/>
          </a:bodyPr>
          <a:lstStyle>
            <a:lvl1pPr>
              <a:defRPr sz="3200" b="0" i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4"/>
            <a:ext cx="10652760" cy="449962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768" y="6492240"/>
            <a:ext cx="2843784" cy="338328"/>
          </a:xfrm>
          <a:prstGeom prst="rect">
            <a:avLst/>
          </a:prstGeom>
        </p:spPr>
        <p:txBody>
          <a:bodyPr/>
          <a:lstStyle/>
          <a:p>
            <a:fld id="{478E53AA-13B8-469A-87B0-FF7C74E1EADE}" type="datetime1">
              <a:rPr lang="en-US" smtClean="0"/>
              <a:t>12/19/2025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: Shape 11">
            <a:extLst>
              <a:ext uri="{FF2B5EF4-FFF2-40B4-BE49-F238E27FC236}">
                <a16:creationId xmlns:a16="http://schemas.microsoft.com/office/drawing/2014/main" id="{CF5DEDB2-C78D-A32F-9D76-CB0467018397}"/>
              </a:ext>
            </a:extLst>
          </p:cNvPr>
          <p:cNvSpPr/>
          <p:nvPr userDrawn="1"/>
        </p:nvSpPr>
        <p:spPr>
          <a:xfrm flipV="1">
            <a:off x="1" y="6099048"/>
            <a:ext cx="10487111" cy="758952"/>
          </a:xfrm>
          <a:custGeom>
            <a:avLst/>
            <a:gdLst>
              <a:gd name="connsiteX0" fmla="*/ 0 w 10487111"/>
              <a:gd name="connsiteY0" fmla="*/ 758952 h 758952"/>
              <a:gd name="connsiteX1" fmla="*/ 10070779 w 10487111"/>
              <a:gd name="connsiteY1" fmla="*/ 758952 h 758952"/>
              <a:gd name="connsiteX2" fmla="*/ 10487111 w 10487111"/>
              <a:gd name="connsiteY2" fmla="*/ 342620 h 758952"/>
              <a:gd name="connsiteX3" fmla="*/ 10487111 w 10487111"/>
              <a:gd name="connsiteY3" fmla="*/ 0 h 758952"/>
              <a:gd name="connsiteX4" fmla="*/ 0 w 10487111"/>
              <a:gd name="connsiteY4" fmla="*/ 0 h 7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7111" h="758952">
                <a:moveTo>
                  <a:pt x="0" y="758952"/>
                </a:moveTo>
                <a:lnTo>
                  <a:pt x="10070779" y="758952"/>
                </a:lnTo>
                <a:cubicBezTo>
                  <a:pt x="10300713" y="758952"/>
                  <a:pt x="10487111" y="572554"/>
                  <a:pt x="10487111" y="342620"/>
                </a:cubicBezTo>
                <a:lnTo>
                  <a:pt x="1048711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9000">
                <a:srgbClr val="00B0CE"/>
              </a:gs>
              <a:gs pos="4000">
                <a:srgbClr val="00D0AB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8316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details">
    <p:bg>
      <p:bgPr>
        <a:solidFill>
          <a:srgbClr val="DBEF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20076" y="1187943"/>
            <a:ext cx="6766560" cy="932688"/>
          </a:xfrm>
        </p:spPr>
        <p:txBody>
          <a:bodyPr anchor="ctr">
            <a:noAutofit/>
          </a:bodyPr>
          <a:lstStyle>
            <a:lvl1pPr>
              <a:defRPr sz="2400" b="0" i="0">
                <a:solidFill>
                  <a:srgbClr val="0A5FBA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/>
              <a:t>Module number | Module name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1B32E518-8213-A79A-7E36-BA4D782F8ED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4147926" cy="6399152"/>
          </a:xfrm>
          <a:custGeom>
            <a:avLst/>
            <a:gdLst>
              <a:gd name="connsiteX0" fmla="*/ 0 w 4147926"/>
              <a:gd name="connsiteY0" fmla="*/ 0 h 6399152"/>
              <a:gd name="connsiteX1" fmla="*/ 4147926 w 4147926"/>
              <a:gd name="connsiteY1" fmla="*/ 0 h 6399152"/>
              <a:gd name="connsiteX2" fmla="*/ 4147926 w 4147926"/>
              <a:gd name="connsiteY2" fmla="*/ 5795922 h 6399152"/>
              <a:gd name="connsiteX3" fmla="*/ 3544696 w 4147926"/>
              <a:gd name="connsiteY3" fmla="*/ 6399152 h 6399152"/>
              <a:gd name="connsiteX4" fmla="*/ 0 w 4147926"/>
              <a:gd name="connsiteY4" fmla="*/ 6399152 h 63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47926" h="6399152">
                <a:moveTo>
                  <a:pt x="0" y="0"/>
                </a:moveTo>
                <a:lnTo>
                  <a:pt x="4147926" y="0"/>
                </a:lnTo>
                <a:lnTo>
                  <a:pt x="4147926" y="5795922"/>
                </a:lnTo>
                <a:cubicBezTo>
                  <a:pt x="4147926" y="6129077"/>
                  <a:pt x="3877851" y="6399152"/>
                  <a:pt x="3544696" y="6399152"/>
                </a:cubicBezTo>
                <a:lnTo>
                  <a:pt x="0" y="6399152"/>
                </a:ln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820076" y="2466363"/>
            <a:ext cx="6766560" cy="3203694"/>
          </a:xfrm>
        </p:spPr>
        <p:txBody>
          <a:bodyPr numCol="2" anchor="ctr"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rgbClr val="0A5FBA"/>
                </a:solidFill>
              </a:defRPr>
            </a:lvl1pPr>
            <a:lvl2pPr>
              <a:defRPr sz="1800">
                <a:solidFill>
                  <a:srgbClr val="0A5FBA"/>
                </a:solidFill>
              </a:defRPr>
            </a:lvl2pPr>
            <a:lvl3pPr>
              <a:defRPr sz="1600">
                <a:solidFill>
                  <a:srgbClr val="0A5FBA"/>
                </a:solidFill>
              </a:defRPr>
            </a:lvl3pPr>
            <a:lvl4pPr>
              <a:defRPr sz="1600">
                <a:solidFill>
                  <a:srgbClr val="0A5FBA"/>
                </a:solidFill>
              </a:defRPr>
            </a:lvl4pPr>
            <a:lvl5pPr>
              <a:defRPr sz="1600">
                <a:solidFill>
                  <a:srgbClr val="0A5FB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540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- Sty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>
            <a:normAutofit/>
          </a:bodyPr>
          <a:lstStyle>
            <a:lvl1pPr>
              <a:defRPr sz="3200" b="0" i="0">
                <a:solidFill>
                  <a:srgbClr val="0A5FBA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782304"/>
            <a:ext cx="10652760" cy="4115157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768" y="6492240"/>
            <a:ext cx="2843784" cy="338328"/>
          </a:xfrm>
          <a:prstGeom prst="rect">
            <a:avLst/>
          </a:prstGeom>
        </p:spPr>
        <p:txBody>
          <a:bodyPr/>
          <a:lstStyle/>
          <a:p>
            <a:fld id="{478E53AA-13B8-469A-87B0-FF7C74E1EADE}" type="datetime1">
              <a:rPr lang="en-US" smtClean="0"/>
              <a:t>12/19/2025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11">
            <a:extLst>
              <a:ext uri="{FF2B5EF4-FFF2-40B4-BE49-F238E27FC236}">
                <a16:creationId xmlns:a16="http://schemas.microsoft.com/office/drawing/2014/main" id="{CF5DEDB2-C78D-A32F-9D76-CB0467018397}"/>
              </a:ext>
            </a:extLst>
          </p:cNvPr>
          <p:cNvSpPr/>
          <p:nvPr userDrawn="1"/>
        </p:nvSpPr>
        <p:spPr>
          <a:xfrm flipV="1">
            <a:off x="1" y="6099048"/>
            <a:ext cx="10487111" cy="758952"/>
          </a:xfrm>
          <a:custGeom>
            <a:avLst/>
            <a:gdLst>
              <a:gd name="connsiteX0" fmla="*/ 0 w 10487111"/>
              <a:gd name="connsiteY0" fmla="*/ 758952 h 758952"/>
              <a:gd name="connsiteX1" fmla="*/ 10070779 w 10487111"/>
              <a:gd name="connsiteY1" fmla="*/ 758952 h 758952"/>
              <a:gd name="connsiteX2" fmla="*/ 10487111 w 10487111"/>
              <a:gd name="connsiteY2" fmla="*/ 342620 h 758952"/>
              <a:gd name="connsiteX3" fmla="*/ 10487111 w 10487111"/>
              <a:gd name="connsiteY3" fmla="*/ 0 h 758952"/>
              <a:gd name="connsiteX4" fmla="*/ 0 w 10487111"/>
              <a:gd name="connsiteY4" fmla="*/ 0 h 758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7111" h="758952">
                <a:moveTo>
                  <a:pt x="0" y="758952"/>
                </a:moveTo>
                <a:lnTo>
                  <a:pt x="10070779" y="758952"/>
                </a:lnTo>
                <a:cubicBezTo>
                  <a:pt x="10300713" y="758952"/>
                  <a:pt x="10487111" y="572554"/>
                  <a:pt x="10487111" y="342620"/>
                </a:cubicBezTo>
                <a:lnTo>
                  <a:pt x="10487111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A5FBA"/>
              </a:gs>
              <a:gs pos="29000">
                <a:srgbClr val="0A5FBA"/>
              </a:gs>
              <a:gs pos="66000">
                <a:srgbClr val="00B0CE"/>
              </a:gs>
            </a:gsLst>
            <a:lin ang="1350000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5143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283464"/>
            <a:ext cx="10652760" cy="969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8" y="1380744"/>
            <a:ext cx="10652760" cy="4901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9456" y="6492240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0A5FBA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926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 baseline="0">
          <a:solidFill>
            <a:schemeClr val="tx1"/>
          </a:solidFill>
          <a:latin typeface="Roboto Black" panose="02000000000000000000" pitchFamily="2" charset="0"/>
          <a:ea typeface="Roboto Black" panose="02000000000000000000" pitchFamily="2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unsplash.com/photos/aerial-photography-of-island-mTzHox9mQLU?utm_source=unsplash&amp;utm_medium=referral&amp;utm_content=creditCopyText" TargetMode="External"/><Relationship Id="rId4" Type="http://schemas.openxmlformats.org/officeDocument/2006/relationships/hyperlink" Target="https://unsplash.com/@nathananderson?utm_source=unsplash&amp;utm_medium=referral&amp;utm_content=creditCopyText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>
          <a:extLst>
            <a:ext uri="{FF2B5EF4-FFF2-40B4-BE49-F238E27FC236}">
              <a16:creationId xmlns:a16="http://schemas.microsoft.com/office/drawing/2014/main" id="{D765A7C0-8FA5-B4DE-8B82-56699C99D2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C288DC2-94B9-25BF-89F7-A781A76CED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kern="0">
                <a:solidFill>
                  <a:schemeClr val="tx1"/>
                </a:solidFill>
                <a:latin typeface="Roboto"/>
                <a:ea typeface="Roboto"/>
                <a:cs typeface="Roboto"/>
                <a:sym typeface="Roboto"/>
              </a:rPr>
              <a:t>Good practices, reflection and assessment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56ADDF4-6AC8-4CA1-79BF-BB2179A842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7040F4-3EA1-F04C-EE23-3AACCE2678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/>
              <a:t>DAY 5</a:t>
            </a:r>
          </a:p>
        </p:txBody>
      </p:sp>
      <p:pic>
        <p:nvPicPr>
          <p:cNvPr id="9" name="Picture Placeholder 8" descr="A person in a red jacket talking to a baby&#10;&#10;AI-generated content may be incorrect.">
            <a:extLst>
              <a:ext uri="{FF2B5EF4-FFF2-40B4-BE49-F238E27FC236}">
                <a16:creationId xmlns:a16="http://schemas.microsoft.com/office/drawing/2014/main" id="{4DAD18D3-8FA1-AE64-BAAA-D6F8CD1FFA0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95868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2194F-6C03-2627-F3DB-44367E0CD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Adult learning techniques – putting principles to action: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556FB1-E0AB-70C9-A88C-96BEDD4411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27441"/>
            <a:ext cx="10652760" cy="376810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Self-directed learning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Experience as a resource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Relevance and practicality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Internal motivation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Collaborative learning</a:t>
            </a:r>
          </a:p>
        </p:txBody>
      </p:sp>
    </p:spTree>
    <p:extLst>
      <p:ext uri="{BB962C8B-B14F-4D97-AF65-F5344CB8AC3E}">
        <p14:creationId xmlns:p14="http://schemas.microsoft.com/office/powerpoint/2010/main" val="400173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C324E-6484-CB92-1238-0E0119A2C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Common teaching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F22F1A-CE50-6DF9-8E52-6044B00602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Traditional Lecture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Facilitator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Demonstrator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Delegator</a:t>
            </a:r>
          </a:p>
          <a:p>
            <a:endParaRPr lang="en-GB" dirty="0"/>
          </a:p>
          <a:p>
            <a:r>
              <a:rPr lang="en-GB" dirty="0"/>
              <a:t>It is about selecting the style that best fits you and tailor the content to the needs of your students.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1486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7D8A8-ECF4-5484-0DAA-7969C4893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982" y="100294"/>
            <a:ext cx="11381232" cy="969264"/>
          </a:xfrm>
        </p:spPr>
        <p:txBody>
          <a:bodyPr>
            <a:normAutofit/>
          </a:bodyPr>
          <a:lstStyle/>
          <a:p>
            <a:pPr algn="ctr"/>
            <a:r>
              <a:rPr lang="en-GB">
                <a:solidFill>
                  <a:srgbClr val="0A5FBA"/>
                </a:solidFill>
              </a:rPr>
              <a:t>Reflection exercise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0F2311-FE4D-5A6F-1C9C-180ADB2BCE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2725" y="1261582"/>
            <a:ext cx="10991160" cy="4499623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0A5FBA"/>
                </a:solidFill>
              </a:rPr>
              <a:t>Form small groups and reflect on:</a:t>
            </a:r>
          </a:p>
          <a:p>
            <a:endParaRPr lang="en-GB" dirty="0"/>
          </a:p>
          <a:p>
            <a:pPr marL="528638" indent="-514350">
              <a:buAutoNum type="arabicPeriod"/>
            </a:pPr>
            <a:r>
              <a:rPr lang="en-GB" i="1" dirty="0">
                <a:solidFill>
                  <a:srgbClr val="0A5FBA"/>
                </a:solidFill>
                <a:sym typeface="Arial"/>
              </a:rPr>
              <a:t>What did you like in this Masterclass? What should be changed or added?</a:t>
            </a:r>
          </a:p>
          <a:p>
            <a:endParaRPr lang="en-GB" i="1" dirty="0">
              <a:solidFill>
                <a:srgbClr val="0A5FBA"/>
              </a:solidFill>
              <a:sym typeface="Arial"/>
            </a:endParaRPr>
          </a:p>
          <a:p>
            <a:r>
              <a:rPr lang="en-GB" i="1" dirty="0">
                <a:solidFill>
                  <a:srgbClr val="0A5FBA"/>
                </a:solidFill>
                <a:sym typeface="Arial"/>
              </a:rPr>
              <a:t>2. What can you do with this masterclass? How can you apply it?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7622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190"/>
                    </a14:imgEffect>
                    <a14:imgEffect>
                      <a14:saturation sat="1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0DB2E5-FFDA-A87A-272F-EE0D91389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DE70AFD-B3B8-9EAD-3BCB-D3014BB9A54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49525" y="937153"/>
            <a:ext cx="11017041" cy="741762"/>
          </a:xfrm>
        </p:spPr>
        <p:txBody>
          <a:bodyPr>
            <a:normAutofit/>
          </a:bodyPr>
          <a:lstStyle/>
          <a:p>
            <a:r>
              <a:rPr lang="en-GB"/>
              <a:t>03 | End of the Masterclass reflection</a:t>
            </a:r>
          </a:p>
        </p:txBody>
      </p:sp>
    </p:spTree>
    <p:extLst>
      <p:ext uri="{BB962C8B-B14F-4D97-AF65-F5344CB8AC3E}">
        <p14:creationId xmlns:p14="http://schemas.microsoft.com/office/powerpoint/2010/main" val="16825719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8E008-EFD7-9C7D-B53E-49FA1A5D7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892" y="2459736"/>
            <a:ext cx="10652760" cy="969264"/>
          </a:xfrm>
        </p:spPr>
        <p:txBody>
          <a:bodyPr/>
          <a:lstStyle/>
          <a:p>
            <a:pPr algn="ctr"/>
            <a:r>
              <a:rPr lang="en-GB" dirty="0"/>
              <a:t>Reflection: What happens next?</a:t>
            </a:r>
          </a:p>
        </p:txBody>
      </p:sp>
    </p:spTree>
    <p:extLst>
      <p:ext uri="{BB962C8B-B14F-4D97-AF65-F5344CB8AC3E}">
        <p14:creationId xmlns:p14="http://schemas.microsoft.com/office/powerpoint/2010/main" val="219773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CE"/>
        </a:solidFill>
        <a:effectLst/>
      </p:bgPr>
    </p:bg>
    <p:spTree>
      <p:nvGrpSpPr>
        <p:cNvPr id="1" name="Shape 1026">
          <a:extLst>
            <a:ext uri="{FF2B5EF4-FFF2-40B4-BE49-F238E27FC236}">
              <a16:creationId xmlns:a16="http://schemas.microsoft.com/office/drawing/2014/main" id="{6FD37F6C-D2C6-68A6-BA51-DA947173A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30" name="Google Shape;1030;p49">
            <a:extLst>
              <a:ext uri="{FF2B5EF4-FFF2-40B4-BE49-F238E27FC236}">
                <a16:creationId xmlns:a16="http://schemas.microsoft.com/office/drawing/2014/main" id="{64790A91-080F-F46B-52E6-69462B702E26}"/>
              </a:ext>
            </a:extLst>
          </p:cNvPr>
          <p:cNvCxnSpPr>
            <a:cxnSpLocks/>
          </p:cNvCxnSpPr>
          <p:nvPr/>
        </p:nvCxnSpPr>
        <p:spPr>
          <a:xfrm>
            <a:off x="708257" y="2253167"/>
            <a:ext cx="862848" cy="0"/>
          </a:xfrm>
          <a:prstGeom prst="straightConnector1">
            <a:avLst/>
          </a:prstGeom>
          <a:noFill/>
          <a:ln w="38100" cap="flat" cmpd="sng">
            <a:solidFill>
              <a:schemeClr val="bg1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1031" name="Google Shape;1031;p49">
            <a:extLst>
              <a:ext uri="{FF2B5EF4-FFF2-40B4-BE49-F238E27FC236}">
                <a16:creationId xmlns:a16="http://schemas.microsoft.com/office/drawing/2014/main" id="{7954DF2A-891A-140A-9D6E-06B732977904}"/>
              </a:ext>
            </a:extLst>
          </p:cNvPr>
          <p:cNvSpPr/>
          <p:nvPr/>
        </p:nvSpPr>
        <p:spPr>
          <a:xfrm>
            <a:off x="708257" y="0"/>
            <a:ext cx="38100" cy="6975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034" name="Google Shape;1034;p49">
            <a:extLst>
              <a:ext uri="{FF2B5EF4-FFF2-40B4-BE49-F238E27FC236}">
                <a16:creationId xmlns:a16="http://schemas.microsoft.com/office/drawing/2014/main" id="{00E45296-B708-6D73-7AC0-EFCA011960E4}"/>
              </a:ext>
            </a:extLst>
          </p:cNvPr>
          <p:cNvCxnSpPr/>
          <p:nvPr/>
        </p:nvCxnSpPr>
        <p:spPr>
          <a:xfrm rot="10800000" flipH="1">
            <a:off x="731170" y="4735139"/>
            <a:ext cx="886622" cy="7873"/>
          </a:xfrm>
          <a:prstGeom prst="straightConnector1">
            <a:avLst/>
          </a:prstGeom>
          <a:noFill/>
          <a:ln w="38100" cap="flat" cmpd="sng">
            <a:solidFill>
              <a:schemeClr val="bg1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1043" name="Google Shape;1043;p49">
            <a:extLst>
              <a:ext uri="{FF2B5EF4-FFF2-40B4-BE49-F238E27FC236}">
                <a16:creationId xmlns:a16="http://schemas.microsoft.com/office/drawing/2014/main" id="{3084869F-1B39-AD4D-24B7-92F0D67FF322}"/>
              </a:ext>
            </a:extLst>
          </p:cNvPr>
          <p:cNvSpPr txBox="1"/>
          <p:nvPr/>
        </p:nvSpPr>
        <p:spPr>
          <a:xfrm>
            <a:off x="1166004" y="522336"/>
            <a:ext cx="5239669" cy="774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4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395"/>
              <a:buFont typeface="Arial"/>
              <a:buNone/>
              <a:tabLst/>
              <a:defRPr/>
            </a:pPr>
            <a:r>
              <a:rPr kumimoji="0" lang="en-US" sz="3597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Reflection exercise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44" name="Google Shape;1044;p49">
            <a:extLst>
              <a:ext uri="{FF2B5EF4-FFF2-40B4-BE49-F238E27FC236}">
                <a16:creationId xmlns:a16="http://schemas.microsoft.com/office/drawing/2014/main" id="{03EE2113-308E-67ED-5A73-15C2AC06B62D}"/>
              </a:ext>
            </a:extLst>
          </p:cNvPr>
          <p:cNvSpPr txBox="1"/>
          <p:nvPr/>
        </p:nvSpPr>
        <p:spPr>
          <a:xfrm>
            <a:off x="1166004" y="1385454"/>
            <a:ext cx="4477732" cy="297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  <a:tabLst/>
              <a:defRPr/>
            </a:pPr>
            <a:r>
              <a:rPr kumimoji="0" lang="en-GB" sz="193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Your approach to teaching</a:t>
            </a:r>
          </a:p>
        </p:txBody>
      </p:sp>
      <p:sp>
        <p:nvSpPr>
          <p:cNvPr id="1067" name="Google Shape;1067;p49">
            <a:extLst>
              <a:ext uri="{FF2B5EF4-FFF2-40B4-BE49-F238E27FC236}">
                <a16:creationId xmlns:a16="http://schemas.microsoft.com/office/drawing/2014/main" id="{3CF78778-B466-F39A-4077-CA1D9550DC6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-1402080" y="962202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15</a:t>
            </a:fld>
            <a:endParaRPr kumimoji="0" sz="14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05C220-400C-93EC-FBED-C20CDE7640AB}"/>
              </a:ext>
            </a:extLst>
          </p:cNvPr>
          <p:cNvSpPr txBox="1"/>
          <p:nvPr/>
        </p:nvSpPr>
        <p:spPr>
          <a:xfrm>
            <a:off x="1640705" y="2088347"/>
            <a:ext cx="900630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Go through the common teaching styles and ask yourself: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Arial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Do I prioritize discussion and collaboration, or do I rely more on structured lectures?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How often do I adapt my methods based on learner feedback or needs?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Do I encourage self-directed learning, or do I guide learners closely?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What style best fits with me?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Do you want to incorporate more styles of teaching in work?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Go back to your learning journal in the facilitator's handbook. What did you note down on learning techniques?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rial"/>
                <a:sym typeface="Arial"/>
              </a:rPr>
              <a:t>Report your reflections back in plenary and make any notes in the facilitator's manual.</a:t>
            </a:r>
          </a:p>
        </p:txBody>
      </p:sp>
      <p:cxnSp>
        <p:nvCxnSpPr>
          <p:cNvPr id="2" name="Google Shape;1034;p49">
            <a:extLst>
              <a:ext uri="{FF2B5EF4-FFF2-40B4-BE49-F238E27FC236}">
                <a16:creationId xmlns:a16="http://schemas.microsoft.com/office/drawing/2014/main" id="{646AC340-15B7-C2A3-D06E-B3EF168D067B}"/>
              </a:ext>
            </a:extLst>
          </p:cNvPr>
          <p:cNvCxnSpPr/>
          <p:nvPr/>
        </p:nvCxnSpPr>
        <p:spPr>
          <a:xfrm rot="10800000" flipH="1">
            <a:off x="686705" y="5813433"/>
            <a:ext cx="886622" cy="7873"/>
          </a:xfrm>
          <a:prstGeom prst="straightConnector1">
            <a:avLst/>
          </a:prstGeom>
          <a:noFill/>
          <a:ln w="38100" cap="flat" cmpd="sng">
            <a:solidFill>
              <a:schemeClr val="bg1"/>
            </a:solidFill>
            <a:prstDash val="solid"/>
            <a:round/>
            <a:headEnd type="none" w="sm" len="sm"/>
            <a:tailEnd type="stealth" w="med" len="med"/>
          </a:ln>
        </p:spPr>
      </p:cxnSp>
    </p:spTree>
    <p:extLst>
      <p:ext uri="{BB962C8B-B14F-4D97-AF65-F5344CB8AC3E}">
        <p14:creationId xmlns:p14="http://schemas.microsoft.com/office/powerpoint/2010/main" val="11005233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026">
          <a:extLst>
            <a:ext uri="{FF2B5EF4-FFF2-40B4-BE49-F238E27FC236}">
              <a16:creationId xmlns:a16="http://schemas.microsoft.com/office/drawing/2014/main" id="{37FC6563-6A67-3A38-F317-BB141CD98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animals in a field&#10;&#10;AI-generated content may be incorrect.">
            <a:extLst>
              <a:ext uri="{FF2B5EF4-FFF2-40B4-BE49-F238E27FC236}">
                <a16:creationId xmlns:a16="http://schemas.microsoft.com/office/drawing/2014/main" id="{07ED2824-AA83-A0AC-3613-B0E6A8B2EF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02242" y="0"/>
            <a:ext cx="4089758" cy="6857999"/>
          </a:xfrm>
          <a:prstGeom prst="rect">
            <a:avLst/>
          </a:prstGeom>
        </p:spPr>
      </p:pic>
      <p:cxnSp>
        <p:nvCxnSpPr>
          <p:cNvPr id="1030" name="Google Shape;1030;p49">
            <a:extLst>
              <a:ext uri="{FF2B5EF4-FFF2-40B4-BE49-F238E27FC236}">
                <a16:creationId xmlns:a16="http://schemas.microsoft.com/office/drawing/2014/main" id="{DCAA3695-3036-731A-6A94-C941B8F97B47}"/>
              </a:ext>
            </a:extLst>
          </p:cNvPr>
          <p:cNvCxnSpPr/>
          <p:nvPr/>
        </p:nvCxnSpPr>
        <p:spPr>
          <a:xfrm rot="10800000" flipH="1">
            <a:off x="727307" y="2394045"/>
            <a:ext cx="886622" cy="7873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1031" name="Google Shape;1031;p49">
            <a:extLst>
              <a:ext uri="{FF2B5EF4-FFF2-40B4-BE49-F238E27FC236}">
                <a16:creationId xmlns:a16="http://schemas.microsoft.com/office/drawing/2014/main" id="{BE65B868-A283-73AB-E8A3-78A78B9D8AC9}"/>
              </a:ext>
            </a:extLst>
          </p:cNvPr>
          <p:cNvSpPr/>
          <p:nvPr/>
        </p:nvSpPr>
        <p:spPr>
          <a:xfrm>
            <a:off x="708257" y="0"/>
            <a:ext cx="38100" cy="6975088"/>
          </a:xfrm>
          <a:prstGeom prst="rect">
            <a:avLst/>
          </a:prstGeom>
          <a:solidFill>
            <a:srgbClr val="0A5FBA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43" name="Google Shape;1043;p49">
            <a:extLst>
              <a:ext uri="{FF2B5EF4-FFF2-40B4-BE49-F238E27FC236}">
                <a16:creationId xmlns:a16="http://schemas.microsoft.com/office/drawing/2014/main" id="{DA029FEB-DB3F-B08E-BF8B-A9515E8486B6}"/>
              </a:ext>
            </a:extLst>
          </p:cNvPr>
          <p:cNvSpPr txBox="1"/>
          <p:nvPr/>
        </p:nvSpPr>
        <p:spPr>
          <a:xfrm>
            <a:off x="1009886" y="651726"/>
            <a:ext cx="6321208" cy="774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4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395"/>
              <a:buFont typeface="Arial"/>
              <a:buNone/>
              <a:tabLst/>
              <a:defRPr/>
            </a:pPr>
            <a:r>
              <a:rPr kumimoji="0" lang="en-US" sz="3597" b="1" i="0" u="none" strike="noStrike" kern="0" cap="none" spc="0" normalizeH="0" baseline="0" noProof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Exercise: Review to improve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A5FBA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44" name="Google Shape;1044;p49">
            <a:extLst>
              <a:ext uri="{FF2B5EF4-FFF2-40B4-BE49-F238E27FC236}">
                <a16:creationId xmlns:a16="http://schemas.microsoft.com/office/drawing/2014/main" id="{E95ABB06-78F8-01EB-030D-7DF7C45708A4}"/>
              </a:ext>
            </a:extLst>
          </p:cNvPr>
          <p:cNvSpPr txBox="1"/>
          <p:nvPr/>
        </p:nvSpPr>
        <p:spPr>
          <a:xfrm>
            <a:off x="1008182" y="1435518"/>
            <a:ext cx="5087817" cy="297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  <a:tabLst/>
              <a:defRPr/>
            </a:pPr>
            <a:r>
              <a:rPr kumimoji="0" lang="en-GB" sz="1933" b="0" i="0" u="none" strike="noStrike" kern="0" cap="none" spc="0" normalizeH="0" baseline="0" noProof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Improving this week’s learning experience</a:t>
            </a:r>
          </a:p>
        </p:txBody>
      </p:sp>
      <p:sp>
        <p:nvSpPr>
          <p:cNvPr id="1045" name="Google Shape;1045;p49">
            <a:extLst>
              <a:ext uri="{FF2B5EF4-FFF2-40B4-BE49-F238E27FC236}">
                <a16:creationId xmlns:a16="http://schemas.microsoft.com/office/drawing/2014/main" id="{5040410D-E006-0758-87BD-51A9CAA8DC58}"/>
              </a:ext>
            </a:extLst>
          </p:cNvPr>
          <p:cNvSpPr txBox="1"/>
          <p:nvPr/>
        </p:nvSpPr>
        <p:spPr>
          <a:xfrm>
            <a:off x="1889840" y="2317374"/>
            <a:ext cx="605862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/>
                <a:ea typeface="Roboto"/>
                <a:cs typeface="Arial"/>
                <a:sym typeface="Roboto"/>
              </a:rPr>
              <a:t>Each table gets a module to review in detail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A5FBA"/>
              </a:solidFill>
              <a:effectLst/>
              <a:uLnTx/>
              <a:uFillTx/>
              <a:latin typeface="Roboto"/>
              <a:ea typeface="Roboto"/>
              <a:cs typeface="Arial"/>
              <a:sym typeface="Arial"/>
            </a:endParaRPr>
          </a:p>
        </p:txBody>
      </p:sp>
      <p:sp>
        <p:nvSpPr>
          <p:cNvPr id="1046" name="Google Shape;1046;p49">
            <a:extLst>
              <a:ext uri="{FF2B5EF4-FFF2-40B4-BE49-F238E27FC236}">
                <a16:creationId xmlns:a16="http://schemas.microsoft.com/office/drawing/2014/main" id="{A80B5E0C-2110-4C31-3EA0-A8DCCEBA5F77}"/>
              </a:ext>
            </a:extLst>
          </p:cNvPr>
          <p:cNvSpPr txBox="1"/>
          <p:nvPr/>
        </p:nvSpPr>
        <p:spPr>
          <a:xfrm>
            <a:off x="1850358" y="2690335"/>
            <a:ext cx="6098102" cy="1846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A5FBA"/>
              </a:solidFill>
              <a:effectLst/>
              <a:uLnTx/>
              <a:uFillTx/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From a learning and facilitators perspective, what was strong and what would you change? Where is additional support needed?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A5FBA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49" name="Google Shape;1049;p49">
            <a:extLst>
              <a:ext uri="{FF2B5EF4-FFF2-40B4-BE49-F238E27FC236}">
                <a16:creationId xmlns:a16="http://schemas.microsoft.com/office/drawing/2014/main" id="{58F36793-F6E1-17FF-9818-8B371C6BE23A}"/>
              </a:ext>
            </a:extLst>
          </p:cNvPr>
          <p:cNvSpPr txBox="1"/>
          <p:nvPr/>
        </p:nvSpPr>
        <p:spPr>
          <a:xfrm>
            <a:off x="1749372" y="5145657"/>
            <a:ext cx="509508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A5FBA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Once done, present back to the group 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A5FBA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67" name="Google Shape;1067;p49">
            <a:extLst>
              <a:ext uri="{FF2B5EF4-FFF2-40B4-BE49-F238E27FC236}">
                <a16:creationId xmlns:a16="http://schemas.microsoft.com/office/drawing/2014/main" id="{8F903E27-8D04-816D-6D01-7DA86BB3C61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-1402080" y="962202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16</a:t>
            </a:fld>
            <a:endParaRPr kumimoji="0" sz="14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" name="Google Shape;1034;p49">
            <a:extLst>
              <a:ext uri="{FF2B5EF4-FFF2-40B4-BE49-F238E27FC236}">
                <a16:creationId xmlns:a16="http://schemas.microsoft.com/office/drawing/2014/main" id="{C6A79674-E7D5-58F5-C4BD-2ACE1F6360D5}"/>
              </a:ext>
            </a:extLst>
          </p:cNvPr>
          <p:cNvCxnSpPr/>
          <p:nvPr/>
        </p:nvCxnSpPr>
        <p:spPr>
          <a:xfrm rot="10800000" flipH="1">
            <a:off x="708257" y="5268768"/>
            <a:ext cx="886622" cy="7873"/>
          </a:xfrm>
          <a:prstGeom prst="straightConnector1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stealth" w="med" len="med"/>
          </a:ln>
        </p:spPr>
      </p:cxnSp>
    </p:spTree>
    <p:extLst>
      <p:ext uri="{BB962C8B-B14F-4D97-AF65-F5344CB8AC3E}">
        <p14:creationId xmlns:p14="http://schemas.microsoft.com/office/powerpoint/2010/main" val="16567475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B0CE"/>
        </a:solidFill>
        <a:effectLst/>
      </p:bgPr>
    </p:bg>
    <p:spTree>
      <p:nvGrpSpPr>
        <p:cNvPr id="1" name="Shape 1026">
          <a:extLst>
            <a:ext uri="{FF2B5EF4-FFF2-40B4-BE49-F238E27FC236}">
              <a16:creationId xmlns:a16="http://schemas.microsoft.com/office/drawing/2014/main" id="{F468387B-FE87-3826-38CB-71C0C6756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walking on a path in a field&#10;&#10;AI-generated content may be incorrect.">
            <a:extLst>
              <a:ext uri="{FF2B5EF4-FFF2-40B4-BE49-F238E27FC236}">
                <a16:creationId xmlns:a16="http://schemas.microsoft.com/office/drawing/2014/main" id="{6212AFF7-8C59-6E55-9A68-2AECC08972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92920" y="-31669"/>
            <a:ext cx="4599079" cy="6906283"/>
          </a:xfrm>
          <a:prstGeom prst="rect">
            <a:avLst/>
          </a:prstGeom>
        </p:spPr>
      </p:pic>
      <p:cxnSp>
        <p:nvCxnSpPr>
          <p:cNvPr id="1030" name="Google Shape;1030;p49">
            <a:extLst>
              <a:ext uri="{FF2B5EF4-FFF2-40B4-BE49-F238E27FC236}">
                <a16:creationId xmlns:a16="http://schemas.microsoft.com/office/drawing/2014/main" id="{DF6D7268-0A88-DFFD-72D4-63FE7F0EE7E2}"/>
              </a:ext>
            </a:extLst>
          </p:cNvPr>
          <p:cNvCxnSpPr>
            <a:cxnSpLocks/>
          </p:cNvCxnSpPr>
          <p:nvPr/>
        </p:nvCxnSpPr>
        <p:spPr>
          <a:xfrm flipV="1">
            <a:off x="708257" y="2862803"/>
            <a:ext cx="886622" cy="1"/>
          </a:xfrm>
          <a:prstGeom prst="straightConnector1">
            <a:avLst/>
          </a:prstGeom>
          <a:noFill/>
          <a:ln w="38100" cap="flat" cmpd="sng">
            <a:solidFill>
              <a:schemeClr val="bg1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1031" name="Google Shape;1031;p49">
            <a:extLst>
              <a:ext uri="{FF2B5EF4-FFF2-40B4-BE49-F238E27FC236}">
                <a16:creationId xmlns:a16="http://schemas.microsoft.com/office/drawing/2014/main" id="{E8B8FDB0-9299-DA15-1027-23650F932725}"/>
              </a:ext>
            </a:extLst>
          </p:cNvPr>
          <p:cNvSpPr/>
          <p:nvPr/>
        </p:nvSpPr>
        <p:spPr>
          <a:xfrm>
            <a:off x="708257" y="0"/>
            <a:ext cx="38100" cy="6975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60950" tIns="60950" rIns="60950" bIns="609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033" name="Google Shape;1033;p49">
            <a:extLst>
              <a:ext uri="{FF2B5EF4-FFF2-40B4-BE49-F238E27FC236}">
                <a16:creationId xmlns:a16="http://schemas.microsoft.com/office/drawing/2014/main" id="{C1054394-1C38-8B70-FD19-4171A7F8DB4E}"/>
              </a:ext>
            </a:extLst>
          </p:cNvPr>
          <p:cNvCxnSpPr>
            <a:cxnSpLocks/>
          </p:cNvCxnSpPr>
          <p:nvPr/>
        </p:nvCxnSpPr>
        <p:spPr>
          <a:xfrm flipV="1">
            <a:off x="700671" y="4330831"/>
            <a:ext cx="886622" cy="1"/>
          </a:xfrm>
          <a:prstGeom prst="straightConnector1">
            <a:avLst/>
          </a:prstGeom>
          <a:noFill/>
          <a:ln w="38100" cap="flat" cmpd="sng">
            <a:solidFill>
              <a:schemeClr val="bg1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1034" name="Google Shape;1034;p49">
            <a:extLst>
              <a:ext uri="{FF2B5EF4-FFF2-40B4-BE49-F238E27FC236}">
                <a16:creationId xmlns:a16="http://schemas.microsoft.com/office/drawing/2014/main" id="{6287C058-AE2C-565E-3EFE-3B865CAE158E}"/>
              </a:ext>
            </a:extLst>
          </p:cNvPr>
          <p:cNvCxnSpPr>
            <a:cxnSpLocks/>
          </p:cNvCxnSpPr>
          <p:nvPr/>
        </p:nvCxnSpPr>
        <p:spPr>
          <a:xfrm flipV="1">
            <a:off x="736832" y="5468272"/>
            <a:ext cx="867572" cy="1"/>
          </a:xfrm>
          <a:prstGeom prst="straightConnector1">
            <a:avLst/>
          </a:prstGeom>
          <a:noFill/>
          <a:ln w="38100" cap="flat" cmpd="sng">
            <a:solidFill>
              <a:schemeClr val="bg1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1043" name="Google Shape;1043;p49">
            <a:extLst>
              <a:ext uri="{FF2B5EF4-FFF2-40B4-BE49-F238E27FC236}">
                <a16:creationId xmlns:a16="http://schemas.microsoft.com/office/drawing/2014/main" id="{3ADB3514-4C79-3A5D-706C-3B65F39F825E}"/>
              </a:ext>
            </a:extLst>
          </p:cNvPr>
          <p:cNvSpPr txBox="1"/>
          <p:nvPr/>
        </p:nvSpPr>
        <p:spPr>
          <a:xfrm>
            <a:off x="1143982" y="546864"/>
            <a:ext cx="5887485" cy="774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4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395"/>
              <a:buFont typeface="Arial"/>
              <a:buNone/>
              <a:tabLst/>
              <a:defRPr/>
            </a:pPr>
            <a:r>
              <a:rPr kumimoji="0" lang="en-US" sz="3597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Exercise: Prepare yourself</a:t>
            </a:r>
            <a:endParaRPr kumimoji="0" lang="en-US" sz="93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44" name="Google Shape;1044;p49">
            <a:extLst>
              <a:ext uri="{FF2B5EF4-FFF2-40B4-BE49-F238E27FC236}">
                <a16:creationId xmlns:a16="http://schemas.microsoft.com/office/drawing/2014/main" id="{7502C95D-A6E2-CB90-059C-E9214F525C32}"/>
              </a:ext>
            </a:extLst>
          </p:cNvPr>
          <p:cNvSpPr txBox="1"/>
          <p:nvPr/>
        </p:nvSpPr>
        <p:spPr>
          <a:xfrm>
            <a:off x="1143982" y="1509572"/>
            <a:ext cx="5751413" cy="594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  <a:tabLst/>
              <a:defRPr/>
            </a:pPr>
            <a:r>
              <a:rPr kumimoji="0" lang="en-GB" sz="193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Each participant list the aspects they need to prepare/improve before providing the Masterclass</a:t>
            </a:r>
          </a:p>
        </p:txBody>
      </p:sp>
      <p:sp>
        <p:nvSpPr>
          <p:cNvPr id="1046" name="Google Shape;1046;p49">
            <a:extLst>
              <a:ext uri="{FF2B5EF4-FFF2-40B4-BE49-F238E27FC236}">
                <a16:creationId xmlns:a16="http://schemas.microsoft.com/office/drawing/2014/main" id="{47E33288-AF7C-AF44-DAAF-B73367D0006C}"/>
              </a:ext>
            </a:extLst>
          </p:cNvPr>
          <p:cNvSpPr txBox="1"/>
          <p:nvPr/>
        </p:nvSpPr>
        <p:spPr>
          <a:xfrm>
            <a:off x="1959833" y="2750552"/>
            <a:ext cx="526813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What do YOU need to remind yourself to prepare/pay attention to, before providing the Masterclass yourself?</a:t>
            </a:r>
            <a:endParaRPr kumimoji="0" lang="en-US" sz="10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48" name="Google Shape;1048;p49">
            <a:extLst>
              <a:ext uri="{FF2B5EF4-FFF2-40B4-BE49-F238E27FC236}">
                <a16:creationId xmlns:a16="http://schemas.microsoft.com/office/drawing/2014/main" id="{18F3378F-7B95-CE7C-3323-9D76480EBB87}"/>
              </a:ext>
            </a:extLst>
          </p:cNvPr>
          <p:cNvSpPr txBox="1"/>
          <p:nvPr/>
        </p:nvSpPr>
        <p:spPr>
          <a:xfrm>
            <a:off x="1781790" y="5335619"/>
            <a:ext cx="4953083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Write a mail to yourself where you specify what you need to do. </a:t>
            </a:r>
            <a:endParaRPr kumimoji="0" lang="en-US" sz="10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67" name="Google Shape;1067;p49">
            <a:extLst>
              <a:ext uri="{FF2B5EF4-FFF2-40B4-BE49-F238E27FC236}">
                <a16:creationId xmlns:a16="http://schemas.microsoft.com/office/drawing/2014/main" id="{D4CB435A-56D8-2BE9-D9C9-9662E0339E2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-1402080" y="962202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17</a:t>
            </a:fld>
            <a:endParaRPr kumimoji="0" sz="14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1046;p49">
            <a:extLst>
              <a:ext uri="{FF2B5EF4-FFF2-40B4-BE49-F238E27FC236}">
                <a16:creationId xmlns:a16="http://schemas.microsoft.com/office/drawing/2014/main" id="{3C6C3BD7-5016-DE5D-571B-5C04C81486C0}"/>
              </a:ext>
            </a:extLst>
          </p:cNvPr>
          <p:cNvSpPr txBox="1"/>
          <p:nvPr/>
        </p:nvSpPr>
        <p:spPr>
          <a:xfrm>
            <a:off x="1794476" y="4227623"/>
            <a:ext cx="5268132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Roboto"/>
                <a:cs typeface="Arial"/>
                <a:sym typeface="Roboto"/>
              </a:rPr>
              <a:t>You can use the list made on each module in the previous exercise.</a:t>
            </a:r>
            <a:endParaRPr kumimoji="0" lang="en-US" sz="10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17617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14628D-0EFB-4294-B795-1C0ECDE3D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0B1171-5A94-B446-4CD4-F1F187A47DD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49525" y="937153"/>
            <a:ext cx="11017041" cy="741762"/>
          </a:xfrm>
        </p:spPr>
        <p:txBody>
          <a:bodyPr>
            <a:normAutofit/>
          </a:bodyPr>
          <a:lstStyle/>
          <a:p>
            <a:r>
              <a:rPr lang="en-GB"/>
              <a:t>04 | Final assessment and certificate</a:t>
            </a:r>
          </a:p>
        </p:txBody>
      </p:sp>
    </p:spTree>
    <p:extLst>
      <p:ext uri="{BB962C8B-B14F-4D97-AF65-F5344CB8AC3E}">
        <p14:creationId xmlns:p14="http://schemas.microsoft.com/office/powerpoint/2010/main" val="28732755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E5F987-854F-F604-85B2-8DE142655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620" y="392417"/>
            <a:ext cx="10652760" cy="969264"/>
          </a:xfrm>
        </p:spPr>
        <p:txBody>
          <a:bodyPr/>
          <a:lstStyle/>
          <a:p>
            <a:r>
              <a:rPr lang="en-GB" dirty="0"/>
              <a:t>Final assessment &amp; Certificate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2C4E27-5762-979C-8C50-E991CA19C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9620" y="1361681"/>
            <a:ext cx="10652760" cy="4499623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Complete the online quiz on Module 1 to 5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Fill in the feedback survey</a:t>
            </a:r>
          </a:p>
          <a:p>
            <a:endParaRPr lang="en-GB" dirty="0"/>
          </a:p>
          <a:p>
            <a:r>
              <a:rPr lang="en-GB" dirty="0"/>
              <a:t>Your certificate will automatically be e-mailed to you.</a:t>
            </a:r>
          </a:p>
        </p:txBody>
      </p:sp>
    </p:spTree>
    <p:extLst>
      <p:ext uri="{BB962C8B-B14F-4D97-AF65-F5344CB8AC3E}">
        <p14:creationId xmlns:p14="http://schemas.microsoft.com/office/powerpoint/2010/main" val="2304851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71913D-EA75-DDED-D0AA-4194411C4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">
            <a:extLst>
              <a:ext uri="{FF2B5EF4-FFF2-40B4-BE49-F238E27FC236}">
                <a16:creationId xmlns:a16="http://schemas.microsoft.com/office/drawing/2014/main" id="{578F7574-3721-85D9-E4C8-37DA664B6C18}"/>
              </a:ext>
            </a:extLst>
          </p:cNvPr>
          <p:cNvGraphicFramePr>
            <a:graphicFrameLocks/>
          </p:cNvGraphicFramePr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StackedSequentialRowTable"/>
                  </p202:designTagLst>
                </p202:designPr>
              </p:ext>
            </p:extLst>
          </p:nvPr>
        </p:nvGraphicFramePr>
        <p:xfrm>
          <a:off x="3146156" y="2066650"/>
          <a:ext cx="6988629" cy="2724700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1159019">
                  <a:extLst>
                    <a:ext uri="{9D8B030D-6E8A-4147-A177-3AD203B41FA5}">
                      <a16:colId xmlns:a16="http://schemas.microsoft.com/office/drawing/2014/main" val="1112987957"/>
                    </a:ext>
                  </a:extLst>
                </a:gridCol>
                <a:gridCol w="5829610">
                  <a:extLst>
                    <a:ext uri="{9D8B030D-6E8A-4147-A177-3AD203B41FA5}">
                      <a16:colId xmlns:a16="http://schemas.microsoft.com/office/drawing/2014/main" val="437448068"/>
                    </a:ext>
                  </a:extLst>
                </a:gridCol>
              </a:tblGrid>
              <a:tr h="365317">
                <a:tc>
                  <a:txBody>
                    <a:bodyPr/>
                    <a:lstStyle/>
                    <a:p>
                      <a:r>
                        <a:rPr lang="en-GB" sz="1800" b="1" cap="none" spc="0">
                          <a:solidFill>
                            <a:srgbClr val="0A5FBA"/>
                          </a:solidFill>
                        </a:rPr>
                        <a:t>01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cap="none" spc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Overview of the day with learning objectives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1755801"/>
                  </a:ext>
                </a:extLst>
              </a:tr>
              <a:tr h="423777">
                <a:tc>
                  <a:txBody>
                    <a:bodyPr/>
                    <a:lstStyle/>
                    <a:p>
                      <a:r>
                        <a:rPr lang="en-GB" sz="1800" b="1" cap="none" spc="0">
                          <a:solidFill>
                            <a:srgbClr val="0A5FBA"/>
                          </a:solidFill>
                        </a:rPr>
                        <a:t>02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cap="none" spc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Adult learning principles and techniques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478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800" b="1" cap="none" spc="0">
                          <a:solidFill>
                            <a:schemeClr val="accent1"/>
                          </a:solidFill>
                        </a:rPr>
                        <a:t>03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cap="none" spc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End of the Masterclass reflection and next steps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4231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cap="none" spc="0">
                          <a:solidFill>
                            <a:schemeClr val="accent1"/>
                          </a:solidFill>
                        </a:rPr>
                        <a:t>04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cap="none" spc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Awarding certificates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22493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cap="none" spc="0">
                          <a:solidFill>
                            <a:schemeClr val="accent1"/>
                          </a:solidFill>
                        </a:rPr>
                        <a:t>05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cap="none" spc="0">
                          <a:solidFill>
                            <a:srgbClr val="0A5FBA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Lunch</a:t>
                      </a:r>
                    </a:p>
                  </a:txBody>
                  <a:tcPr marL="120070" marR="120070" marT="120070" marB="12007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89711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11678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283C1-2DB0-C0AC-B119-A43650771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620" y="1591056"/>
            <a:ext cx="10652760" cy="318211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Did you enjoy this Masterclass? </a:t>
            </a:r>
            <a:br>
              <a:rPr lang="en-GB" dirty="0"/>
            </a:br>
            <a:r>
              <a:rPr lang="en-GB" dirty="0"/>
              <a:t>Please fill in the survey.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76821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A5FBA"/>
            </a:gs>
            <a:gs pos="27000">
              <a:srgbClr val="0A5FBA"/>
            </a:gs>
            <a:gs pos="59000">
              <a:srgbClr val="00B0CE"/>
            </a:gs>
          </a:gsLst>
          <a:lin ang="2700000" scaled="1"/>
        </a:gradFill>
        <a:effectLst/>
      </p:bgPr>
    </p:bg>
    <p:spTree>
      <p:nvGrpSpPr>
        <p:cNvPr id="1" name="Shape 448">
          <a:extLst>
            <a:ext uri="{FF2B5EF4-FFF2-40B4-BE49-F238E27FC236}">
              <a16:creationId xmlns:a16="http://schemas.microsoft.com/office/drawing/2014/main" id="{A781B346-10A5-AD39-0881-A0A9FB096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each with trees and water&#10;&#10;AI-generated content may be incorrect.">
            <a:extLst>
              <a:ext uri="{FF2B5EF4-FFF2-40B4-BE49-F238E27FC236}">
                <a16:creationId xmlns:a16="http://schemas.microsoft.com/office/drawing/2014/main" id="{032EE73E-C14A-A75E-5D4E-5100721084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64976" cy="6858000"/>
          </a:xfrm>
          <a:prstGeom prst="rect">
            <a:avLst/>
          </a:prstGeom>
        </p:spPr>
      </p:pic>
      <p:sp>
        <p:nvSpPr>
          <p:cNvPr id="2" name="Google Shape;104;p2">
            <a:extLst>
              <a:ext uri="{FF2B5EF4-FFF2-40B4-BE49-F238E27FC236}">
                <a16:creationId xmlns:a16="http://schemas.microsoft.com/office/drawing/2014/main" id="{2FFAB30E-4D11-8259-671F-54E0527A785C}"/>
              </a:ext>
            </a:extLst>
          </p:cNvPr>
          <p:cNvSpPr txBox="1"/>
          <p:nvPr/>
        </p:nvSpPr>
        <p:spPr>
          <a:xfrm>
            <a:off x="1726601" y="1929797"/>
            <a:ext cx="8075767" cy="2376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Thank you</a:t>
            </a:r>
          </a:p>
          <a:p>
            <a:pPr marL="0" marR="0" lvl="0" indent="0" algn="ctr" defTabSz="914400" rtl="0" eaLnBrk="1" fontAlgn="auto" latinLnBrk="0" hangingPunct="1">
              <a:lnSpc>
                <a:spcPct val="11699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8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Arial"/>
                <a:sym typeface="Arial"/>
              </a:rPr>
              <a:t>Asante sana</a:t>
            </a:r>
            <a:endParaRPr kumimoji="0" sz="8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/>
              <a:ea typeface="Roboto"/>
              <a:cs typeface="Arial"/>
              <a:sym typeface="Arial"/>
            </a:endParaRPr>
          </a:p>
        </p:txBody>
      </p:sp>
      <p:sp>
        <p:nvSpPr>
          <p:cNvPr id="5" name="Google Shape;286;p10">
            <a:extLst>
              <a:ext uri="{FF2B5EF4-FFF2-40B4-BE49-F238E27FC236}">
                <a16:creationId xmlns:a16="http://schemas.microsoft.com/office/drawing/2014/main" id="{6BFD4B46-BE00-8E8C-7938-96E9F3965F87}"/>
              </a:ext>
            </a:extLst>
          </p:cNvPr>
          <p:cNvSpPr txBox="1"/>
          <p:nvPr/>
        </p:nvSpPr>
        <p:spPr>
          <a:xfrm rot="16200000">
            <a:off x="9883025" y="4369738"/>
            <a:ext cx="4342430" cy="221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995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99"/>
              <a:buFont typeface="Arial"/>
              <a:buNone/>
              <a:tabLst/>
              <a:defRPr/>
            </a:pPr>
            <a:r>
              <a:rPr kumimoji="0" lang="en-US" sz="1199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Wher</a:t>
            </a:r>
            <a:r>
              <a:rPr kumimoji="0" lang="en-US" sz="1199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e did she go this time!?| </a:t>
            </a:r>
            <a:r>
              <a:rPr kumimoji="0" lang="en-US" sz="1199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Unsplash</a:t>
            </a:r>
            <a:endParaRPr kumimoji="0" sz="93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4089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>
          <a:extLst>
            <a:ext uri="{FF2B5EF4-FFF2-40B4-BE49-F238E27FC236}">
              <a16:creationId xmlns:a16="http://schemas.microsoft.com/office/drawing/2014/main" id="{B609FD3D-EAC4-C7FB-F5D8-13C5B5DC97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0954ad01f5_0_1">
            <a:extLst>
              <a:ext uri="{FF2B5EF4-FFF2-40B4-BE49-F238E27FC236}">
                <a16:creationId xmlns:a16="http://schemas.microsoft.com/office/drawing/2014/main" id="{06065DA3-7479-106B-B60B-22B699C60114}"/>
              </a:ext>
            </a:extLst>
          </p:cNvPr>
          <p:cNvSpPr txBox="1"/>
          <p:nvPr/>
        </p:nvSpPr>
        <p:spPr>
          <a:xfrm>
            <a:off x="1" y="794726"/>
            <a:ext cx="1219199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403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rPr>
              <a:t>Acknowledgements</a:t>
            </a:r>
            <a:endParaRPr kumimoji="0" sz="4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g30954ad01f5_0_1">
            <a:extLst>
              <a:ext uri="{FF2B5EF4-FFF2-40B4-BE49-F238E27FC236}">
                <a16:creationId xmlns:a16="http://schemas.microsoft.com/office/drawing/2014/main" id="{661C7B9A-4135-2716-E50C-8A9E7E04C76F}"/>
              </a:ext>
            </a:extLst>
          </p:cNvPr>
          <p:cNvSpPr txBox="1"/>
          <p:nvPr/>
        </p:nvSpPr>
        <p:spPr>
          <a:xfrm>
            <a:off x="1526435" y="2197894"/>
            <a:ext cx="9139129" cy="1231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/>
                <a:sym typeface="Roboto"/>
              </a:rPr>
              <a:t>We would like to acknowledge the following partners and funders involved in designing and delivering the </a:t>
            </a:r>
            <a:r>
              <a: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/>
                <a:sym typeface="Roboto"/>
              </a:rPr>
              <a:t>Climate Resilient Water Services Masterclass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/>
                <a:sym typeface="Roboto"/>
              </a:rPr>
              <a:t>:</a:t>
            </a:r>
            <a:endParaRPr kumimoji="0" sz="10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/>
              <a:sym typeface="Roboto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/>
                <a:sym typeface="Roboto"/>
              </a:rPr>
              <a:t>The Modules were developed with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Arial"/>
              <a:sym typeface="Arial"/>
            </a:endParaRPr>
          </a:p>
        </p:txBody>
      </p:sp>
      <p:sp>
        <p:nvSpPr>
          <p:cNvPr id="115" name="Google Shape;115;g30954ad01f5_0_1">
            <a:extLst>
              <a:ext uri="{FF2B5EF4-FFF2-40B4-BE49-F238E27FC236}">
                <a16:creationId xmlns:a16="http://schemas.microsoft.com/office/drawing/2014/main" id="{8E185CA4-A154-E48C-E902-13DEF35BAC5A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-934720" y="6414685"/>
            <a:ext cx="1422300" cy="2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50" rIns="60950" bIns="3045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57575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757575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" name="Picture 5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468E6DE0-C287-ACC5-AF47-DF4AD6D244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2250" y="4133911"/>
            <a:ext cx="4318000" cy="1270289"/>
          </a:xfrm>
          <a:prstGeom prst="rect">
            <a:avLst/>
          </a:prstGeom>
        </p:spPr>
      </p:pic>
      <p:pic>
        <p:nvPicPr>
          <p:cNvPr id="8" name="Picture 7" descr="A white logo with white text&#10;&#10;AI-generated content may be incorrect.">
            <a:extLst>
              <a:ext uri="{FF2B5EF4-FFF2-40B4-BE49-F238E27FC236}">
                <a16:creationId xmlns:a16="http://schemas.microsoft.com/office/drawing/2014/main" id="{07E04C66-C719-0BFF-723A-25D0D2F8C9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5879" y="3993979"/>
            <a:ext cx="3626283" cy="141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172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BBD611-228A-3E72-2621-0E91E5F09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B1C11CB-928B-4C24-21DE-46581E4B8DF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49525" y="937153"/>
            <a:ext cx="11017041" cy="741762"/>
          </a:xfrm>
        </p:spPr>
        <p:txBody>
          <a:bodyPr>
            <a:normAutofit/>
          </a:bodyPr>
          <a:lstStyle/>
          <a:p>
            <a:r>
              <a:rPr lang="en-GB"/>
              <a:t>01| Overview Day 5</a:t>
            </a:r>
          </a:p>
        </p:txBody>
      </p:sp>
    </p:spTree>
    <p:extLst>
      <p:ext uri="{BB962C8B-B14F-4D97-AF65-F5344CB8AC3E}">
        <p14:creationId xmlns:p14="http://schemas.microsoft.com/office/powerpoint/2010/main" val="3025531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3E8D1-4C9D-BD0D-3470-93F150668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046" y="837532"/>
            <a:ext cx="10652760" cy="969264"/>
          </a:xfrm>
        </p:spPr>
        <p:txBody>
          <a:bodyPr/>
          <a:lstStyle/>
          <a:p>
            <a:r>
              <a:rPr lang="en-GB" sz="3200" b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DAY 5: Good practices for adult learning and assessment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FFB8C-DC05-D540-227C-C08A015973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17687"/>
            <a:ext cx="10652760" cy="3160578"/>
          </a:xfrm>
        </p:spPr>
        <p:txBody>
          <a:bodyPr>
            <a:normAutofit/>
          </a:bodyPr>
          <a:lstStyle/>
          <a:p>
            <a:pPr marL="457200" indent="-342900">
              <a:buFont typeface="Arial" panose="020B0604020202020204" pitchFamily="34" charset="0"/>
              <a:buChar char="•"/>
            </a:pPr>
            <a:r>
              <a:rPr lang="en-GB"/>
              <a:t>This day focuses on reflecting on good practices for adult learning.</a:t>
            </a:r>
          </a:p>
          <a:p>
            <a:pPr marL="457200" indent="-342900">
              <a:buFont typeface="Arial" panose="020B0604020202020204" pitchFamily="34" charset="0"/>
              <a:buChar char="•"/>
            </a:pPr>
            <a:r>
              <a:rPr lang="en-GB"/>
              <a:t>Reflection on next steps and application</a:t>
            </a:r>
          </a:p>
          <a:p>
            <a:pPr marL="457200" indent="-342900">
              <a:buFont typeface="Arial" panose="020B0604020202020204" pitchFamily="34" charset="0"/>
              <a:buChar char="•"/>
            </a:pPr>
            <a:r>
              <a:rPr lang="en-GB"/>
              <a:t>Complete your online assessment to receive a Certificate of Completion.</a:t>
            </a:r>
          </a:p>
          <a:p>
            <a:endParaRPr lang="en-GB"/>
          </a:p>
          <a:p>
            <a:r>
              <a:rPr lang="en-GB" b="1"/>
              <a:t>Duration: </a:t>
            </a:r>
            <a:r>
              <a:rPr lang="en-GB"/>
              <a:t>0.5 day</a:t>
            </a:r>
          </a:p>
          <a:p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901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7944DE-FD84-9621-B15B-E121326AA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45EB5-AD89-D762-E03C-BFCE488DE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8487" y="2459735"/>
            <a:ext cx="7055026" cy="969265"/>
          </a:xfrm>
        </p:spPr>
        <p:txBody>
          <a:bodyPr>
            <a:normAutofit/>
          </a:bodyPr>
          <a:lstStyle/>
          <a:p>
            <a:pPr algn="ctr"/>
            <a:r>
              <a:rPr lang="en-GB" sz="4000">
                <a:solidFill>
                  <a:schemeClr val="bg1"/>
                </a:solidFill>
              </a:rPr>
              <a:t>Exercise ‘Our river’</a:t>
            </a:r>
            <a:endParaRPr lang="en-NL" sz="400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1B6EF9-7043-81E3-948A-7B0132CE4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3194" y="3429000"/>
            <a:ext cx="5165611" cy="1638946"/>
          </a:xfrm>
        </p:spPr>
        <p:txBody>
          <a:bodyPr/>
          <a:lstStyle/>
          <a:p>
            <a:pPr algn="ctr"/>
            <a:r>
              <a:rPr lang="en-GB">
                <a:solidFill>
                  <a:schemeClr val="bg1"/>
                </a:solidFill>
              </a:rPr>
              <a:t>Today our river is reaching the sea (through a delta)? </a:t>
            </a:r>
          </a:p>
          <a:p>
            <a:pPr algn="ctr"/>
            <a:endParaRPr lang="en-N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06A7E2-AD30-6E94-7818-1E06704D5B21}"/>
              </a:ext>
            </a:extLst>
          </p:cNvPr>
          <p:cNvSpPr txBox="1"/>
          <p:nvPr/>
        </p:nvSpPr>
        <p:spPr>
          <a:xfrm rot="16200000">
            <a:off x="9918915" y="4341127"/>
            <a:ext cx="40243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Photo by </a:t>
            </a: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Nathan Anderson</a:t>
            </a: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on </a:t>
            </a:r>
            <a:r>
              <a:rPr kumimoji="0" lang="en-GB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kumimoji="0" lang="en-GB" sz="1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3875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163D9B-1CA6-5B8E-0070-613E8B7AC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401F5-A842-406B-3D1B-8B5146B4E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620" y="1227200"/>
            <a:ext cx="10652760" cy="969264"/>
          </a:xfrm>
        </p:spPr>
        <p:txBody>
          <a:bodyPr>
            <a:normAutofit/>
          </a:bodyPr>
          <a:lstStyle/>
          <a:p>
            <a:r>
              <a:rPr lang="en-GB" sz="3200" b="1">
                <a:solidFill>
                  <a:srgbClr val="0B5FBA"/>
                </a:solidFill>
                <a:latin typeface="Roboto"/>
                <a:ea typeface="Roboto"/>
                <a:cs typeface="Roboto"/>
              </a:rPr>
              <a:t>Learning objectives</a:t>
            </a:r>
            <a:endParaRPr lang="en-GB" sz="32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F2762D-4272-C4DF-50C4-DA6BFD242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9620" y="2385520"/>
            <a:ext cx="8219397" cy="2651407"/>
          </a:xfrm>
        </p:spPr>
        <p:txBody>
          <a:bodyPr/>
          <a:lstStyle/>
          <a:p>
            <a:pPr marL="114300" indent="0">
              <a:buNone/>
            </a:pPr>
            <a:r>
              <a:rPr lang="en-GB"/>
              <a:t>By the end of today, participants will:</a:t>
            </a:r>
            <a:br>
              <a:rPr lang="en-GB"/>
            </a:br>
            <a:endParaRPr lang="en-GB"/>
          </a:p>
          <a:p>
            <a:pPr marL="357188" indent="-342900">
              <a:buFont typeface="Arial" panose="020B0604020202020204" pitchFamily="34" charset="0"/>
              <a:buChar char="•"/>
            </a:pPr>
            <a:r>
              <a:rPr lang="en-GB"/>
              <a:t>Know good practices for adult learning</a:t>
            </a:r>
          </a:p>
          <a:p>
            <a:pPr marL="357188" indent="-342900">
              <a:buFont typeface="Arial" panose="020B0604020202020204" pitchFamily="34" charset="0"/>
              <a:buChar char="•"/>
            </a:pPr>
            <a:r>
              <a:rPr lang="en-GB"/>
              <a:t>Reflect on your own approach to teaching</a:t>
            </a:r>
          </a:p>
        </p:txBody>
      </p:sp>
    </p:spTree>
    <p:extLst>
      <p:ext uri="{BB962C8B-B14F-4D97-AF65-F5344CB8AC3E}">
        <p14:creationId xmlns:p14="http://schemas.microsoft.com/office/powerpoint/2010/main" val="955621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EE00A8-1CAC-0E51-426C-16A0DF36DA1A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02 | Adult learning principles and techniques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1025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0083A-18E6-0ACB-F749-3C4FACD24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620" y="407930"/>
            <a:ext cx="10652760" cy="969264"/>
          </a:xfrm>
        </p:spPr>
        <p:txBody>
          <a:bodyPr/>
          <a:lstStyle/>
          <a:p>
            <a:r>
              <a:rPr lang="en-GB" dirty="0"/>
              <a:t>Adult learning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8E199D-6D6E-0C09-FEDD-57F2CFA874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9620" y="1459490"/>
            <a:ext cx="10652760" cy="4115157"/>
          </a:xfrm>
        </p:spPr>
        <p:txBody>
          <a:bodyPr>
            <a:normAutofit fontScale="92500" lnSpcReduction="20000"/>
          </a:bodyPr>
          <a:lstStyle/>
          <a:p>
            <a:r>
              <a:rPr lang="en-GB" dirty="0">
                <a:solidFill>
                  <a:srgbClr val="0A5FBA"/>
                </a:solidFill>
              </a:rPr>
              <a:t>Adults learn best when the content is </a:t>
            </a:r>
            <a:r>
              <a:rPr lang="en-GB" b="1" dirty="0">
                <a:solidFill>
                  <a:srgbClr val="0A5FBA"/>
                </a:solidFill>
              </a:rPr>
              <a:t>relevant, participatory and applicable </a:t>
            </a:r>
            <a:r>
              <a:rPr lang="en-GB" dirty="0">
                <a:solidFill>
                  <a:srgbClr val="0A5FBA"/>
                </a:solidFill>
              </a:rPr>
              <a:t>to their lived experiences. </a:t>
            </a:r>
          </a:p>
          <a:p>
            <a:endParaRPr lang="en-GB" dirty="0">
              <a:solidFill>
                <a:srgbClr val="0A5FBA"/>
              </a:solidFill>
            </a:endParaRPr>
          </a:p>
          <a:p>
            <a:r>
              <a:rPr lang="en-GB" dirty="0">
                <a:solidFill>
                  <a:srgbClr val="0A5FBA"/>
                </a:solidFill>
              </a:rPr>
              <a:t>Good principles to consider are:</a:t>
            </a:r>
          </a:p>
          <a:p>
            <a:pPr marL="471488" indent="-457200">
              <a:buAutoNum type="arabicPeriod"/>
            </a:pPr>
            <a:r>
              <a:rPr lang="en-GB" dirty="0">
                <a:solidFill>
                  <a:srgbClr val="0A5FBA"/>
                </a:solidFill>
                <a:sym typeface="Arial"/>
              </a:rPr>
              <a:t>Active Participation and Reflection</a:t>
            </a:r>
          </a:p>
          <a:p>
            <a:pPr marL="471488" indent="-457200">
              <a:buFont typeface="Arial" panose="020B0604020202020204" pitchFamily="34" charset="0"/>
              <a:buAutoNum type="arabicPeriod"/>
            </a:pPr>
            <a:r>
              <a:rPr lang="en-GB" dirty="0">
                <a:solidFill>
                  <a:srgbClr val="0A5FBA"/>
                </a:solidFill>
                <a:sym typeface="Arial"/>
              </a:rPr>
              <a:t>Real-World Case Studies and Scenarios</a:t>
            </a:r>
          </a:p>
          <a:p>
            <a:pPr marL="471488" indent="-457200">
              <a:buFont typeface="Arial" panose="020B0604020202020204" pitchFamily="34" charset="0"/>
              <a:buAutoNum type="arabicPeriod"/>
            </a:pPr>
            <a:r>
              <a:rPr lang="en-GB" dirty="0">
                <a:solidFill>
                  <a:srgbClr val="0A5FBA"/>
                </a:solidFill>
                <a:sym typeface="Arial"/>
              </a:rPr>
              <a:t>Collaborative Learning and Peer Coaching</a:t>
            </a:r>
          </a:p>
          <a:p>
            <a:pPr marL="471488" indent="-457200">
              <a:buFont typeface="Arial" panose="020B0604020202020204" pitchFamily="34" charset="0"/>
              <a:buAutoNum type="arabicPeriod"/>
            </a:pPr>
            <a:r>
              <a:rPr lang="en-GB" dirty="0">
                <a:solidFill>
                  <a:srgbClr val="0A5FBA"/>
                </a:solidFill>
                <a:sym typeface="Arial"/>
              </a:rPr>
              <a:t>Adaptability to Local Contexts</a:t>
            </a:r>
          </a:p>
          <a:p>
            <a:pPr marL="471488" indent="-457200">
              <a:buFont typeface="Arial" panose="020B0604020202020204" pitchFamily="34" charset="0"/>
              <a:buAutoNum type="arabicPeriod"/>
            </a:pPr>
            <a:endParaRPr lang="en-GB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71488" indent="-457200">
              <a:buAutoNum type="arabicPeriod"/>
            </a:pPr>
            <a:endParaRPr lang="en-GB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409669"/>
      </p:ext>
    </p:extLst>
  </p:cSld>
  <p:clrMapOvr>
    <a:masterClrMapping/>
  </p:clrMapOvr>
</p:sld>
</file>

<file path=ppt/theme/theme1.xml><?xml version="1.0" encoding="utf-8"?>
<a:theme xmlns:a="http://schemas.openxmlformats.org/drawingml/2006/main" name="Oasis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asis Font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asis" id="{F87D57D1-6595-40EA-BD1E-F0C34D0EF910}" vid="{ECA7DBCD-4BC8-40F2-8EF4-7A6D942FA19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CDAE8A5613BE44AE408DFBEF6469DC" ma:contentTypeVersion="19" ma:contentTypeDescription="Create a new document." ma:contentTypeScope="" ma:versionID="d615cc25bebf5639f6f173eb8d0509a6">
  <xsd:schema xmlns:xsd="http://www.w3.org/2001/XMLSchema" xmlns:xs="http://www.w3.org/2001/XMLSchema" xmlns:p="http://schemas.microsoft.com/office/2006/metadata/properties" xmlns:ns2="d4a57fd9-c3a3-4a9b-9a1a-19a03a0d6162" xmlns:ns3="65029163-e779-4170-aed0-0becec4468f2" targetNamespace="http://schemas.microsoft.com/office/2006/metadata/properties" ma:root="true" ma:fieldsID="0880252e80212dafee82d896830a871d" ns2:_="" ns3:_="">
    <xsd:import namespace="d4a57fd9-c3a3-4a9b-9a1a-19a03a0d6162"/>
    <xsd:import namespace="65029163-e779-4170-aed0-0becec4468f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2:TaxCatchAll" minOccurs="0"/>
                <xsd:element ref="ns3:MediaLengthInSeconds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a57fd9-c3a3-4a9b-9a1a-19a03a0d61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10a0b2bc-92bd-465b-a373-d6bc6ea1897a}" ma:internalName="TaxCatchAll" ma:showField="CatchAllData" ma:web="d4a57fd9-c3a3-4a9b-9a1a-19a03a0d616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029163-e779-4170-aed0-0becec4468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a8fe839-c01e-4c27-8916-61a48d4ace0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5029163-e779-4170-aed0-0becec4468f2">
      <Terms xmlns="http://schemas.microsoft.com/office/infopath/2007/PartnerControls"/>
    </lcf76f155ced4ddcb4097134ff3c332f>
    <TaxCatchAll xmlns="d4a57fd9-c3a3-4a9b-9a1a-19a03a0d6162" xsi:nil="true"/>
  </documentManagement>
</p:properties>
</file>

<file path=customXml/itemProps1.xml><?xml version="1.0" encoding="utf-8"?>
<ds:datastoreItem xmlns:ds="http://schemas.openxmlformats.org/officeDocument/2006/customXml" ds:itemID="{DA95E202-FB1E-4BA2-84F0-1067D62C49E9}"/>
</file>

<file path=customXml/itemProps2.xml><?xml version="1.0" encoding="utf-8"?>
<ds:datastoreItem xmlns:ds="http://schemas.openxmlformats.org/officeDocument/2006/customXml" ds:itemID="{5AD3C28D-7663-462F-81A6-A3068570FBA2}"/>
</file>

<file path=customXml/itemProps3.xml><?xml version="1.0" encoding="utf-8"?>
<ds:datastoreItem xmlns:ds="http://schemas.openxmlformats.org/officeDocument/2006/customXml" ds:itemID="{B6CFB39F-F517-4E8F-94EE-1D53A2784438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1609</Words>
  <Application>Microsoft Office PowerPoint</Application>
  <PresentationFormat>Widescreen</PresentationFormat>
  <Paragraphs>218</Paragraphs>
  <Slides>21</Slides>
  <Notes>16</Notes>
  <HiddenSlides>3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Aptos</vt:lpstr>
      <vt:lpstr>Arial</vt:lpstr>
      <vt:lpstr>Calibri</vt:lpstr>
      <vt:lpstr>Corbel</vt:lpstr>
      <vt:lpstr>Neue Haas Grotesk Text Pro</vt:lpstr>
      <vt:lpstr>Roboto</vt:lpstr>
      <vt:lpstr>Roboto Black</vt:lpstr>
      <vt:lpstr>Roboto Medium</vt:lpstr>
      <vt:lpstr>Oasis</vt:lpstr>
      <vt:lpstr>Good practices, reflection and assessment</vt:lpstr>
      <vt:lpstr>PowerPoint Presentation</vt:lpstr>
      <vt:lpstr>PowerPoint Presentation</vt:lpstr>
      <vt:lpstr>PowerPoint Presentation</vt:lpstr>
      <vt:lpstr>DAY 5: Good practices for adult learning and assessment</vt:lpstr>
      <vt:lpstr>Exercise ‘Our river’</vt:lpstr>
      <vt:lpstr>Learning objectives</vt:lpstr>
      <vt:lpstr>PowerPoint Presentation</vt:lpstr>
      <vt:lpstr>Adult learning principles</vt:lpstr>
      <vt:lpstr>Adult learning techniques – putting principles to action:</vt:lpstr>
      <vt:lpstr>Common teaching styles</vt:lpstr>
      <vt:lpstr>Reflection exercise</vt:lpstr>
      <vt:lpstr>PowerPoint Presentation</vt:lpstr>
      <vt:lpstr>Reflection: What happens next?</vt:lpstr>
      <vt:lpstr>PowerPoint Presentation</vt:lpstr>
      <vt:lpstr>PowerPoint Presentation</vt:lpstr>
      <vt:lpstr>PowerPoint Presentation</vt:lpstr>
      <vt:lpstr>PowerPoint Presentation</vt:lpstr>
      <vt:lpstr>Final assessment &amp; Certificate</vt:lpstr>
      <vt:lpstr>Did you enjoy this Masterclass?  Please fill in the survey.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Arjen Naafs</dc:creator>
  <cp:lastModifiedBy>Arjen Naafs</cp:lastModifiedBy>
  <cp:revision>1</cp:revision>
  <dcterms:created xsi:type="dcterms:W3CDTF">2025-12-19T05:25:13Z</dcterms:created>
  <dcterms:modified xsi:type="dcterms:W3CDTF">2025-12-19T05:26:48Z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0x010100ABCDAE8A5613BE44AE408DFBEF6469DC</vt:lpwstr>
  </property>
  <property fmtid="{D5CDD505-2E9C-101B-9397-08002B2CF9AE}" pid="3" name="MediaServiceImageTags">
    <vt:lpwstr/>
  </property>
</Properties>
</file>